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9" r:id="rId24"/>
    <p:sldId id="280" r:id="rId25"/>
    <p:sldId id="287" r:id="rId26"/>
    <p:sldId id="286" r:id="rId27"/>
    <p:sldId id="288" r:id="rId28"/>
    <p:sldId id="290" r:id="rId29"/>
    <p:sldId id="291" r:id="rId30"/>
    <p:sldId id="282" r:id="rId31"/>
    <p:sldId id="283" r:id="rId32"/>
    <p:sldId id="284" r:id="rId33"/>
    <p:sldId id="285" r:id="rId34"/>
    <p:sldId id="289" r:id="rId35"/>
  </p:sldIdLst>
  <p:sldSz cx="14630400" cy="8229600"/>
  <p:notesSz cx="8229600" cy="14630400"/>
  <p:embeddedFontLst>
    <p:embeddedFont>
      <p:font typeface="Montserrat Bold" panose="020B0604020202020204" charset="0"/>
      <p:bold r:id="rId37"/>
    </p:embeddedFont>
    <p:embeddedFont>
      <p:font typeface="Source Sans Pro" panose="020B0503030403020204" pitchFamily="3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0" d="100"/>
          <a:sy n="70" d="100"/>
        </p:scale>
        <p:origin x="-7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README.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37178"/>
            <a:ext cx="7416403" cy="2103834"/>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Multilingual Conversational Loan Advisor</a:t>
            </a:r>
            <a:endParaRPr lang="en-US" sz="4400" dirty="0"/>
          </a:p>
        </p:txBody>
      </p:sp>
      <p:sp>
        <p:nvSpPr>
          <p:cNvPr id="4" name="Text 1"/>
          <p:cNvSpPr/>
          <p:nvPr/>
        </p:nvSpPr>
        <p:spPr>
          <a:xfrm>
            <a:off x="6350198" y="3711178"/>
            <a:ext cx="7184707"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Bridging Language Barriers in Financial Guidance</a:t>
            </a:r>
            <a:endParaRPr lang="en-US" sz="2200" dirty="0"/>
          </a:p>
        </p:txBody>
      </p:sp>
      <p:sp>
        <p:nvSpPr>
          <p:cNvPr id="5" name="Text 2"/>
          <p:cNvSpPr/>
          <p:nvPr/>
        </p:nvSpPr>
        <p:spPr>
          <a:xfrm>
            <a:off x="6350198" y="4431983"/>
            <a:ext cx="7416403"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Many people in India need financial guidance, especially regarding loans. Language barriers often hinder access to financial information and services. Our multilingual conversational AI assistant is designed to provide loan advice in multiple Indian languages, empowering users to understand loan eligibility, application processes, and financial literacy.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50198" y="1597581"/>
            <a:ext cx="7416403" cy="2103834"/>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Intelligent Language Handling &amp; Technology Stack</a:t>
            </a:r>
            <a:endParaRPr lang="en-US" sz="4400" dirty="0"/>
          </a:p>
        </p:txBody>
      </p:sp>
      <p:sp>
        <p:nvSpPr>
          <p:cNvPr id="4" name="Text 1"/>
          <p:cNvSpPr/>
          <p:nvPr/>
        </p:nvSpPr>
        <p:spPr>
          <a:xfrm>
            <a:off x="6350198" y="4071580"/>
            <a:ext cx="7416403"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This presentation explores the sophisticated language handling capabilities and technology stack behind our multilingual AI assistant. We'll examine the two-step language processing approach, see real examples with Kannada, and dive into the technical components that make this system work seamlessly across languages.</a:t>
            </a:r>
            <a:endParaRPr lang="en-US" sz="1900" dirty="0"/>
          </a:p>
        </p:txBody>
      </p:sp>
      <p:sp>
        <p:nvSpPr>
          <p:cNvPr id="7" name="Text 3"/>
          <p:cNvSpPr/>
          <p:nvPr/>
        </p:nvSpPr>
        <p:spPr>
          <a:xfrm>
            <a:off x="6868478" y="6200061"/>
            <a:ext cx="2964299" cy="431840"/>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58428" y="3466267"/>
            <a:ext cx="13091160" cy="615672"/>
          </a:xfrm>
          <a:prstGeom prst="rect">
            <a:avLst/>
          </a:prstGeom>
          <a:noFill/>
          <a:ln/>
        </p:spPr>
        <p:txBody>
          <a:bodyPr wrap="none" lIns="0" tIns="0" rIns="0" bIns="0" rtlCol="0" anchor="t"/>
          <a:lstStyle/>
          <a:p>
            <a:pPr marL="0" indent="0" algn="l">
              <a:lnSpc>
                <a:spcPts val="4800"/>
              </a:lnSpc>
              <a:buNone/>
            </a:pPr>
            <a:r>
              <a:rPr lang="en-US" sz="3850" b="1" kern="0" spc="-39" dirty="0">
                <a:solidFill>
                  <a:srgbClr val="FFFFFF"/>
                </a:solidFill>
                <a:latin typeface="Montserrat Bold" pitchFamily="34" charset="0"/>
                <a:ea typeface="Montserrat Bold" pitchFamily="34" charset="-122"/>
                <a:cs typeface="Montserrat Bold" pitchFamily="34" charset="-120"/>
              </a:rPr>
              <a:t>Intelligent Language Handling: Accuracy and Script</a:t>
            </a:r>
            <a:endParaRPr lang="en-US" sz="3850" dirty="0"/>
          </a:p>
        </p:txBody>
      </p:sp>
      <p:pic>
        <p:nvPicPr>
          <p:cNvPr id="4" name="Image 1" descr="preencoded.png"/>
          <p:cNvPicPr>
            <a:picLocks noChangeAspect="1"/>
          </p:cNvPicPr>
          <p:nvPr/>
        </p:nvPicPr>
        <p:blipFill>
          <a:blip r:embed="rId3"/>
          <a:stretch>
            <a:fillRect/>
          </a:stretch>
        </p:blipFill>
        <p:spPr>
          <a:xfrm>
            <a:off x="758428" y="4406979"/>
            <a:ext cx="4371142" cy="866775"/>
          </a:xfrm>
          <a:prstGeom prst="rect">
            <a:avLst/>
          </a:prstGeom>
        </p:spPr>
      </p:pic>
      <p:sp>
        <p:nvSpPr>
          <p:cNvPr id="5" name="Text 1"/>
          <p:cNvSpPr/>
          <p:nvPr/>
        </p:nvSpPr>
        <p:spPr>
          <a:xfrm>
            <a:off x="975122" y="5598795"/>
            <a:ext cx="2462570" cy="307777"/>
          </a:xfrm>
          <a:prstGeom prst="rect">
            <a:avLst/>
          </a:prstGeom>
          <a:noFill/>
          <a:ln/>
        </p:spPr>
        <p:txBody>
          <a:bodyPr wrap="none" lIns="0" tIns="0" rIns="0" bIns="0" rtlCol="0" anchor="t"/>
          <a:lstStyle/>
          <a:p>
            <a:pPr marL="0" indent="0" algn="l">
              <a:lnSpc>
                <a:spcPts val="2400"/>
              </a:lnSpc>
              <a:buNone/>
            </a:pPr>
            <a:r>
              <a:rPr lang="en-US" sz="1900" b="1" kern="0" spc="-19" dirty="0">
                <a:solidFill>
                  <a:srgbClr val="E2E6E9"/>
                </a:solidFill>
                <a:latin typeface="Montserrat Bold" pitchFamily="34" charset="0"/>
                <a:ea typeface="Montserrat Bold" pitchFamily="34" charset="-122"/>
                <a:cs typeface="Montserrat Bold" pitchFamily="34" charset="-120"/>
              </a:rPr>
              <a:t>Translation</a:t>
            </a:r>
            <a:endParaRPr lang="en-US" sz="1900" dirty="0"/>
          </a:p>
        </p:txBody>
      </p:sp>
      <p:sp>
        <p:nvSpPr>
          <p:cNvPr id="6" name="Text 2"/>
          <p:cNvSpPr/>
          <p:nvPr/>
        </p:nvSpPr>
        <p:spPr>
          <a:xfrm>
            <a:off x="975122" y="6036588"/>
            <a:ext cx="3937754" cy="650081"/>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English response is translated to the input language using Sarvam AI.</a:t>
            </a:r>
            <a:endParaRPr lang="en-US" sz="1700" dirty="0"/>
          </a:p>
        </p:txBody>
      </p:sp>
      <p:pic>
        <p:nvPicPr>
          <p:cNvPr id="7" name="Image 2" descr="preencoded.png"/>
          <p:cNvPicPr>
            <a:picLocks noChangeAspect="1"/>
          </p:cNvPicPr>
          <p:nvPr/>
        </p:nvPicPr>
        <p:blipFill>
          <a:blip r:embed="rId4"/>
          <a:stretch>
            <a:fillRect/>
          </a:stretch>
        </p:blipFill>
        <p:spPr>
          <a:xfrm>
            <a:off x="5129570" y="4406979"/>
            <a:ext cx="4371142" cy="866775"/>
          </a:xfrm>
          <a:prstGeom prst="rect">
            <a:avLst/>
          </a:prstGeom>
        </p:spPr>
      </p:pic>
      <p:sp>
        <p:nvSpPr>
          <p:cNvPr id="8" name="Text 3"/>
          <p:cNvSpPr/>
          <p:nvPr/>
        </p:nvSpPr>
        <p:spPr>
          <a:xfrm>
            <a:off x="5346263" y="5598795"/>
            <a:ext cx="2462570" cy="307777"/>
          </a:xfrm>
          <a:prstGeom prst="rect">
            <a:avLst/>
          </a:prstGeom>
          <a:noFill/>
          <a:ln/>
        </p:spPr>
        <p:txBody>
          <a:bodyPr wrap="none" lIns="0" tIns="0" rIns="0" bIns="0" rtlCol="0" anchor="t"/>
          <a:lstStyle/>
          <a:p>
            <a:pPr marL="0" indent="0" algn="l">
              <a:lnSpc>
                <a:spcPts val="2400"/>
              </a:lnSpc>
              <a:buNone/>
            </a:pPr>
            <a:r>
              <a:rPr lang="en-US" sz="1900" b="1" kern="0" spc="-19" dirty="0">
                <a:solidFill>
                  <a:srgbClr val="E2E6E9"/>
                </a:solidFill>
                <a:latin typeface="Montserrat Bold" pitchFamily="34" charset="0"/>
                <a:ea typeface="Montserrat Bold" pitchFamily="34" charset="-122"/>
                <a:cs typeface="Montserrat Bold" pitchFamily="34" charset="-120"/>
              </a:rPr>
              <a:t>Transliteration</a:t>
            </a:r>
            <a:endParaRPr lang="en-US" sz="1900" dirty="0"/>
          </a:p>
        </p:txBody>
      </p:sp>
      <p:sp>
        <p:nvSpPr>
          <p:cNvPr id="9" name="Text 4"/>
          <p:cNvSpPr/>
          <p:nvPr/>
        </p:nvSpPr>
        <p:spPr>
          <a:xfrm>
            <a:off x="5346263" y="6036588"/>
            <a:ext cx="3937754" cy="650081"/>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Translated text is then transliterated to ensure correct script and formatting.</a:t>
            </a:r>
            <a:endParaRPr lang="en-US" sz="1700" dirty="0"/>
          </a:p>
        </p:txBody>
      </p:sp>
      <p:pic>
        <p:nvPicPr>
          <p:cNvPr id="10" name="Image 3" descr="preencoded.png"/>
          <p:cNvPicPr>
            <a:picLocks noChangeAspect="1"/>
          </p:cNvPicPr>
          <p:nvPr/>
        </p:nvPicPr>
        <p:blipFill>
          <a:blip r:embed="rId5"/>
          <a:stretch>
            <a:fillRect/>
          </a:stretch>
        </p:blipFill>
        <p:spPr>
          <a:xfrm>
            <a:off x="9500711" y="4406979"/>
            <a:ext cx="4371142" cy="866775"/>
          </a:xfrm>
          <a:prstGeom prst="rect">
            <a:avLst/>
          </a:prstGeom>
        </p:spPr>
      </p:pic>
      <p:sp>
        <p:nvSpPr>
          <p:cNvPr id="11" name="Text 5"/>
          <p:cNvSpPr/>
          <p:nvPr/>
        </p:nvSpPr>
        <p:spPr>
          <a:xfrm>
            <a:off x="9717405" y="5598795"/>
            <a:ext cx="2462570" cy="307777"/>
          </a:xfrm>
          <a:prstGeom prst="rect">
            <a:avLst/>
          </a:prstGeom>
          <a:noFill/>
          <a:ln/>
        </p:spPr>
        <p:txBody>
          <a:bodyPr wrap="none" lIns="0" tIns="0" rIns="0" bIns="0" rtlCol="0" anchor="t"/>
          <a:lstStyle/>
          <a:p>
            <a:pPr marL="0" indent="0" algn="l">
              <a:lnSpc>
                <a:spcPts val="2400"/>
              </a:lnSpc>
              <a:buNone/>
            </a:pPr>
            <a:r>
              <a:rPr lang="en-US" sz="1900" b="1" kern="0" spc="-19" dirty="0">
                <a:solidFill>
                  <a:srgbClr val="E2E6E9"/>
                </a:solidFill>
                <a:latin typeface="Montserrat Bold" pitchFamily="34" charset="0"/>
                <a:ea typeface="Montserrat Bold" pitchFamily="34" charset="-122"/>
                <a:cs typeface="Montserrat Bold" pitchFamily="34" charset="-120"/>
              </a:rPr>
              <a:t>Final Output</a:t>
            </a:r>
            <a:endParaRPr lang="en-US" sz="1900" dirty="0"/>
          </a:p>
        </p:txBody>
      </p:sp>
      <p:sp>
        <p:nvSpPr>
          <p:cNvPr id="12" name="Text 6"/>
          <p:cNvSpPr/>
          <p:nvPr/>
        </p:nvSpPr>
        <p:spPr>
          <a:xfrm>
            <a:off x="9717405" y="6036588"/>
            <a:ext cx="3937754" cy="650081"/>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Ensures responses are not only in the correct language but also in the right script.</a:t>
            </a:r>
            <a:endParaRPr lang="en-US" sz="1700" dirty="0"/>
          </a:p>
        </p:txBody>
      </p:sp>
      <p:sp>
        <p:nvSpPr>
          <p:cNvPr id="13" name="Text 7"/>
          <p:cNvSpPr/>
          <p:nvPr/>
        </p:nvSpPr>
        <p:spPr>
          <a:xfrm>
            <a:off x="758428" y="7147084"/>
            <a:ext cx="13113544" cy="325041"/>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Employs a two-step approach for multilingual responses: Translation &amp; Transliteration.</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1993" y="551855"/>
            <a:ext cx="13226415" cy="1139666"/>
          </a:xfrm>
          <a:prstGeom prst="rect">
            <a:avLst/>
          </a:prstGeom>
          <a:noFill/>
          <a:ln/>
        </p:spPr>
        <p:txBody>
          <a:bodyPr wrap="square" lIns="0" tIns="0" rIns="0" bIns="0" rtlCol="0" anchor="t"/>
          <a:lstStyle/>
          <a:p>
            <a:pPr marL="0" indent="0" algn="l">
              <a:lnSpc>
                <a:spcPts val="4450"/>
              </a:lnSpc>
              <a:buNone/>
            </a:pPr>
            <a:r>
              <a:rPr lang="en-US" sz="3550" b="1" kern="0" spc="-36" dirty="0">
                <a:solidFill>
                  <a:srgbClr val="FFFFFF"/>
                </a:solidFill>
                <a:latin typeface="Montserrat Bold" pitchFamily="34" charset="0"/>
                <a:ea typeface="Montserrat Bold" pitchFamily="34" charset="-122"/>
                <a:cs typeface="Montserrat Bold" pitchFamily="34" charset="-120"/>
              </a:rPr>
              <a:t>Example: Kannada Input - Seamless Multilingual Experience</a:t>
            </a:r>
            <a:endParaRPr lang="en-US" sz="3550" dirty="0"/>
          </a:p>
        </p:txBody>
      </p:sp>
      <p:sp>
        <p:nvSpPr>
          <p:cNvPr id="3" name="Shape 1"/>
          <p:cNvSpPr/>
          <p:nvPr/>
        </p:nvSpPr>
        <p:spPr>
          <a:xfrm>
            <a:off x="701993" y="2092643"/>
            <a:ext cx="150376" cy="705922"/>
          </a:xfrm>
          <a:prstGeom prst="roundRect">
            <a:avLst>
              <a:gd name="adj" fmla="val 20008"/>
            </a:avLst>
          </a:prstGeom>
          <a:solidFill>
            <a:srgbClr val="303132"/>
          </a:solidFill>
          <a:ln/>
        </p:spPr>
      </p:sp>
      <p:sp>
        <p:nvSpPr>
          <p:cNvPr id="4" name="Text 2"/>
          <p:cNvSpPr/>
          <p:nvPr/>
        </p:nvSpPr>
        <p:spPr>
          <a:xfrm>
            <a:off x="1153239" y="2092643"/>
            <a:ext cx="3191828" cy="284798"/>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Detects Kannada language</a:t>
            </a:r>
            <a:endParaRPr lang="en-US" sz="1750" dirty="0"/>
          </a:p>
        </p:txBody>
      </p:sp>
      <p:sp>
        <p:nvSpPr>
          <p:cNvPr id="5" name="Text 3"/>
          <p:cNvSpPr/>
          <p:nvPr/>
        </p:nvSpPr>
        <p:spPr>
          <a:xfrm>
            <a:off x="1153239" y="2497693"/>
            <a:ext cx="12775168" cy="300871"/>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System identifies the input as Kannada text</a:t>
            </a:r>
            <a:endParaRPr lang="en-US" sz="1550" dirty="0"/>
          </a:p>
        </p:txBody>
      </p:sp>
      <p:sp>
        <p:nvSpPr>
          <p:cNvPr id="6" name="Shape 4"/>
          <p:cNvSpPr/>
          <p:nvPr/>
        </p:nvSpPr>
        <p:spPr>
          <a:xfrm>
            <a:off x="1002863" y="2999065"/>
            <a:ext cx="150376" cy="705922"/>
          </a:xfrm>
          <a:prstGeom prst="roundRect">
            <a:avLst>
              <a:gd name="adj" fmla="val 20008"/>
            </a:avLst>
          </a:prstGeom>
          <a:solidFill>
            <a:srgbClr val="303132"/>
          </a:solidFill>
          <a:ln/>
        </p:spPr>
      </p:sp>
      <p:sp>
        <p:nvSpPr>
          <p:cNvPr id="7" name="Text 5"/>
          <p:cNvSpPr/>
          <p:nvPr/>
        </p:nvSpPr>
        <p:spPr>
          <a:xfrm>
            <a:off x="1454110" y="2999065"/>
            <a:ext cx="4164925" cy="284798"/>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Translates to English for processing</a:t>
            </a:r>
            <a:endParaRPr lang="en-US" sz="1750" dirty="0"/>
          </a:p>
        </p:txBody>
      </p:sp>
      <p:sp>
        <p:nvSpPr>
          <p:cNvPr id="8" name="Text 6"/>
          <p:cNvSpPr/>
          <p:nvPr/>
        </p:nvSpPr>
        <p:spPr>
          <a:xfrm>
            <a:off x="1454110" y="3404116"/>
            <a:ext cx="12474297" cy="300871"/>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Converts Kannada to English for the AI to understand</a:t>
            </a:r>
            <a:endParaRPr lang="en-US" sz="1550" dirty="0"/>
          </a:p>
        </p:txBody>
      </p:sp>
      <p:sp>
        <p:nvSpPr>
          <p:cNvPr id="9" name="Shape 7"/>
          <p:cNvSpPr/>
          <p:nvPr/>
        </p:nvSpPr>
        <p:spPr>
          <a:xfrm>
            <a:off x="1303734" y="3905488"/>
            <a:ext cx="150376" cy="705922"/>
          </a:xfrm>
          <a:prstGeom prst="roundRect">
            <a:avLst>
              <a:gd name="adj" fmla="val 20008"/>
            </a:avLst>
          </a:prstGeom>
          <a:solidFill>
            <a:srgbClr val="303132"/>
          </a:solidFill>
          <a:ln/>
        </p:spPr>
      </p:sp>
      <p:sp>
        <p:nvSpPr>
          <p:cNvPr id="10" name="Text 8"/>
          <p:cNvSpPr/>
          <p:nvPr/>
        </p:nvSpPr>
        <p:spPr>
          <a:xfrm>
            <a:off x="1754981" y="3905488"/>
            <a:ext cx="3541395" cy="284798"/>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Generates response in English</a:t>
            </a:r>
            <a:endParaRPr lang="en-US" sz="1750" dirty="0"/>
          </a:p>
        </p:txBody>
      </p:sp>
      <p:sp>
        <p:nvSpPr>
          <p:cNvPr id="11" name="Text 9"/>
          <p:cNvSpPr/>
          <p:nvPr/>
        </p:nvSpPr>
        <p:spPr>
          <a:xfrm>
            <a:off x="1754981" y="4310539"/>
            <a:ext cx="12173426" cy="300871"/>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AI creates appropriate response content</a:t>
            </a:r>
            <a:endParaRPr lang="en-US" sz="1550" dirty="0"/>
          </a:p>
        </p:txBody>
      </p:sp>
      <p:sp>
        <p:nvSpPr>
          <p:cNvPr id="12" name="Shape 10"/>
          <p:cNvSpPr/>
          <p:nvPr/>
        </p:nvSpPr>
        <p:spPr>
          <a:xfrm>
            <a:off x="1604605" y="4811911"/>
            <a:ext cx="150376" cy="705922"/>
          </a:xfrm>
          <a:prstGeom prst="roundRect">
            <a:avLst>
              <a:gd name="adj" fmla="val 20008"/>
            </a:avLst>
          </a:prstGeom>
          <a:solidFill>
            <a:srgbClr val="303132"/>
          </a:solidFill>
          <a:ln/>
        </p:spPr>
      </p:sp>
      <p:sp>
        <p:nvSpPr>
          <p:cNvPr id="13" name="Text 11"/>
          <p:cNvSpPr/>
          <p:nvPr/>
        </p:nvSpPr>
        <p:spPr>
          <a:xfrm>
            <a:off x="2055852" y="4811911"/>
            <a:ext cx="4369237" cy="284798"/>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Translates response back to Kannada</a:t>
            </a:r>
            <a:endParaRPr lang="en-US" sz="1750" dirty="0"/>
          </a:p>
        </p:txBody>
      </p:sp>
      <p:sp>
        <p:nvSpPr>
          <p:cNvPr id="14" name="Text 12"/>
          <p:cNvSpPr/>
          <p:nvPr/>
        </p:nvSpPr>
        <p:spPr>
          <a:xfrm>
            <a:off x="2055852" y="5216962"/>
            <a:ext cx="11872555" cy="300871"/>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Converts English response to Kannada</a:t>
            </a:r>
            <a:endParaRPr lang="en-US" sz="1550" dirty="0"/>
          </a:p>
        </p:txBody>
      </p:sp>
      <p:sp>
        <p:nvSpPr>
          <p:cNvPr id="15" name="Shape 13"/>
          <p:cNvSpPr/>
          <p:nvPr/>
        </p:nvSpPr>
        <p:spPr>
          <a:xfrm>
            <a:off x="1303734" y="5718334"/>
            <a:ext cx="150376" cy="705922"/>
          </a:xfrm>
          <a:prstGeom prst="roundRect">
            <a:avLst>
              <a:gd name="adj" fmla="val 20008"/>
            </a:avLst>
          </a:prstGeom>
          <a:solidFill>
            <a:srgbClr val="303132"/>
          </a:solidFill>
          <a:ln/>
        </p:spPr>
      </p:sp>
      <p:sp>
        <p:nvSpPr>
          <p:cNvPr id="16" name="Text 14"/>
          <p:cNvSpPr/>
          <p:nvPr/>
        </p:nvSpPr>
        <p:spPr>
          <a:xfrm>
            <a:off x="1754981" y="5718334"/>
            <a:ext cx="5434846" cy="284798"/>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Transliterates to ensure proper Kannada script</a:t>
            </a:r>
            <a:endParaRPr lang="en-US" sz="1750" dirty="0"/>
          </a:p>
        </p:txBody>
      </p:sp>
      <p:sp>
        <p:nvSpPr>
          <p:cNvPr id="17" name="Text 15"/>
          <p:cNvSpPr/>
          <p:nvPr/>
        </p:nvSpPr>
        <p:spPr>
          <a:xfrm>
            <a:off x="1754981" y="6123384"/>
            <a:ext cx="12173426" cy="300871"/>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Ensures correct Kannada characters and formatting</a:t>
            </a:r>
            <a:endParaRPr lang="en-US" sz="1550" dirty="0"/>
          </a:p>
        </p:txBody>
      </p:sp>
      <p:sp>
        <p:nvSpPr>
          <p:cNvPr id="18" name="Text 16"/>
          <p:cNvSpPr/>
          <p:nvPr/>
        </p:nvSpPr>
        <p:spPr>
          <a:xfrm>
            <a:off x="701993" y="6850380"/>
            <a:ext cx="13226415" cy="300871"/>
          </a:xfrm>
          <a:prstGeom prst="rect">
            <a:avLst/>
          </a:prstGeom>
          <a:noFill/>
          <a:ln/>
        </p:spPr>
        <p:txBody>
          <a:bodyPr wrap="none" lIns="0" tIns="0" rIns="0" bIns="0" rtlCol="0" anchor="t"/>
          <a:lstStyle/>
          <a:p>
            <a:pPr marL="0" indent="0" algn="l">
              <a:lnSpc>
                <a:spcPts val="2350"/>
              </a:lnSpc>
              <a:buNone/>
            </a:pPr>
            <a:r>
              <a:rPr lang="en-US" sz="1550" b="1" dirty="0">
                <a:solidFill>
                  <a:srgbClr val="E2E6E9"/>
                </a:solidFill>
                <a:latin typeface="Source Sans Pro" pitchFamily="34" charset="0"/>
                <a:ea typeface="Source Sans Pro" pitchFamily="34" charset="-122"/>
                <a:cs typeface="Source Sans Pro" pitchFamily="34" charset="-120"/>
              </a:rPr>
              <a:t>Input Example (Kannada):</a:t>
            </a:r>
            <a:r>
              <a:rPr lang="en-US" sz="1550" dirty="0">
                <a:solidFill>
                  <a:srgbClr val="E2E6E9"/>
                </a:solidFill>
                <a:latin typeface="Source Sans Pro" pitchFamily="34" charset="0"/>
                <a:ea typeface="Source Sans Pro" pitchFamily="34" charset="-122"/>
                <a:cs typeface="Source Sans Pro" pitchFamily="34" charset="-120"/>
              </a:rPr>
              <a:t> Show the Kannada text example from </a:t>
            </a:r>
            <a:r>
              <a:rPr lang="en-US" sz="1550" u="sng" dirty="0">
                <a:solidFill>
                  <a:srgbClr val="FFFFF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README.md</a:t>
            </a:r>
            <a:r>
              <a:rPr lang="en-US" sz="1550" dirty="0">
                <a:solidFill>
                  <a:srgbClr val="E2E6E9"/>
                </a:solidFill>
                <a:latin typeface="Source Sans Pro" pitchFamily="34" charset="0"/>
                <a:ea typeface="Source Sans Pro" pitchFamily="34" charset="-122"/>
                <a:cs typeface="Source Sans Pro" pitchFamily="34" charset="-120"/>
              </a:rPr>
              <a:t>.</a:t>
            </a:r>
            <a:endParaRPr lang="en-US" sz="1550" dirty="0"/>
          </a:p>
        </p:txBody>
      </p:sp>
      <p:sp>
        <p:nvSpPr>
          <p:cNvPr id="19" name="Text 17"/>
          <p:cNvSpPr/>
          <p:nvPr/>
        </p:nvSpPr>
        <p:spPr>
          <a:xfrm>
            <a:off x="701993" y="7376874"/>
            <a:ext cx="13226415" cy="300871"/>
          </a:xfrm>
          <a:prstGeom prst="rect">
            <a:avLst/>
          </a:prstGeom>
          <a:noFill/>
          <a:ln/>
        </p:spPr>
        <p:txBody>
          <a:bodyPr wrap="none" lIns="0" tIns="0" rIns="0" bIns="0" rtlCol="0" anchor="t"/>
          <a:lstStyle/>
          <a:p>
            <a:pPr marL="0" indent="0" algn="l">
              <a:lnSpc>
                <a:spcPts val="2350"/>
              </a:lnSpc>
              <a:buNone/>
            </a:pPr>
            <a:r>
              <a:rPr lang="en-US" sz="1550" b="1" dirty="0">
                <a:solidFill>
                  <a:srgbClr val="E2E6E9"/>
                </a:solidFill>
                <a:latin typeface="Source Sans Pro" pitchFamily="34" charset="0"/>
                <a:ea typeface="Source Sans Pro" pitchFamily="34" charset="-122"/>
                <a:cs typeface="Source Sans Pro" pitchFamily="34" charset="-120"/>
              </a:rPr>
              <a:t>Outcome:</a:t>
            </a:r>
            <a:r>
              <a:rPr lang="en-US" sz="1550" dirty="0">
                <a:solidFill>
                  <a:srgbClr val="E2E6E9"/>
                </a:solidFill>
                <a:latin typeface="Source Sans Pro" pitchFamily="34" charset="0"/>
                <a:ea typeface="Source Sans Pro" pitchFamily="34" charset="-122"/>
                <a:cs typeface="Source Sans Pro" pitchFamily="34" charset="-120"/>
              </a:rPr>
              <a:t> Response is delivered in correct Kannada script.</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1533" y="653296"/>
            <a:ext cx="12967335" cy="1349692"/>
          </a:xfrm>
          <a:prstGeom prst="rect">
            <a:avLst/>
          </a:prstGeom>
          <a:noFill/>
          <a:ln/>
        </p:spPr>
        <p:txBody>
          <a:bodyPr wrap="square" lIns="0" tIns="0" rIns="0" bIns="0" rtlCol="0" anchor="t"/>
          <a:lstStyle/>
          <a:p>
            <a:pPr marL="0" indent="0" algn="l">
              <a:lnSpc>
                <a:spcPts val="5300"/>
              </a:lnSpc>
              <a:buNone/>
            </a:pPr>
            <a:r>
              <a:rPr lang="en-US" sz="4250" b="1" kern="0" spc="-43" dirty="0">
                <a:solidFill>
                  <a:srgbClr val="FFFFFF"/>
                </a:solidFill>
                <a:latin typeface="Montserrat Bold" pitchFamily="34" charset="0"/>
                <a:ea typeface="Montserrat Bold" pitchFamily="34" charset="-122"/>
                <a:cs typeface="Montserrat Bold" pitchFamily="34" charset="-120"/>
              </a:rPr>
              <a:t>Technology Under the Hood: Powerful and Efficient</a:t>
            </a:r>
            <a:endParaRPr lang="en-US" sz="4250" dirty="0"/>
          </a:p>
        </p:txBody>
      </p:sp>
      <p:pic>
        <p:nvPicPr>
          <p:cNvPr id="3" name="Image 0" descr="preencoded.png"/>
          <p:cNvPicPr>
            <a:picLocks noChangeAspect="1"/>
          </p:cNvPicPr>
          <p:nvPr/>
        </p:nvPicPr>
        <p:blipFill>
          <a:blip r:embed="rId3"/>
          <a:stretch>
            <a:fillRect/>
          </a:stretch>
        </p:blipFill>
        <p:spPr>
          <a:xfrm>
            <a:off x="831533" y="2478167"/>
            <a:ext cx="593884" cy="593884"/>
          </a:xfrm>
          <a:prstGeom prst="rect">
            <a:avLst/>
          </a:prstGeom>
        </p:spPr>
      </p:pic>
      <p:sp>
        <p:nvSpPr>
          <p:cNvPr id="4" name="Text 1"/>
          <p:cNvSpPr/>
          <p:nvPr/>
        </p:nvSpPr>
        <p:spPr>
          <a:xfrm>
            <a:off x="831533" y="3309580"/>
            <a:ext cx="2699861" cy="33754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Frontend</a:t>
            </a:r>
            <a:endParaRPr lang="en-US" sz="2100" dirty="0"/>
          </a:p>
        </p:txBody>
      </p:sp>
      <p:sp>
        <p:nvSpPr>
          <p:cNvPr id="5" name="Text 2"/>
          <p:cNvSpPr/>
          <p:nvPr/>
        </p:nvSpPr>
        <p:spPr>
          <a:xfrm>
            <a:off x="831533" y="3789640"/>
            <a:ext cx="2974538" cy="712946"/>
          </a:xfrm>
          <a:prstGeom prst="rect">
            <a:avLst/>
          </a:prstGeom>
          <a:noFill/>
          <a:ln/>
        </p:spPr>
        <p:txBody>
          <a:bodyPr wrap="squar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Streamlit (for user-friendly interface)</a:t>
            </a:r>
            <a:endParaRPr lang="en-US" sz="1850" dirty="0"/>
          </a:p>
        </p:txBody>
      </p:sp>
      <p:pic>
        <p:nvPicPr>
          <p:cNvPr id="6" name="Image 1" descr="preencoded.png"/>
          <p:cNvPicPr>
            <a:picLocks noChangeAspect="1"/>
          </p:cNvPicPr>
          <p:nvPr/>
        </p:nvPicPr>
        <p:blipFill>
          <a:blip r:embed="rId4"/>
          <a:stretch>
            <a:fillRect/>
          </a:stretch>
        </p:blipFill>
        <p:spPr>
          <a:xfrm>
            <a:off x="4162425" y="2478167"/>
            <a:ext cx="593884" cy="593884"/>
          </a:xfrm>
          <a:prstGeom prst="rect">
            <a:avLst/>
          </a:prstGeom>
        </p:spPr>
      </p:pic>
      <p:sp>
        <p:nvSpPr>
          <p:cNvPr id="7" name="Text 3"/>
          <p:cNvSpPr/>
          <p:nvPr/>
        </p:nvSpPr>
        <p:spPr>
          <a:xfrm>
            <a:off x="4162425" y="3309580"/>
            <a:ext cx="2974538" cy="675084"/>
          </a:xfrm>
          <a:prstGeom prst="rect">
            <a:avLst/>
          </a:prstGeom>
          <a:noFill/>
          <a:ln/>
        </p:spPr>
        <p:txBody>
          <a:bodyPr wrap="squar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Language Processing</a:t>
            </a:r>
            <a:endParaRPr lang="en-US" sz="2100" dirty="0"/>
          </a:p>
        </p:txBody>
      </p:sp>
      <p:sp>
        <p:nvSpPr>
          <p:cNvPr id="8" name="Text 4"/>
          <p:cNvSpPr/>
          <p:nvPr/>
        </p:nvSpPr>
        <p:spPr>
          <a:xfrm>
            <a:off x="4162425" y="4127183"/>
            <a:ext cx="2974538" cy="712946"/>
          </a:xfrm>
          <a:prstGeom prst="rect">
            <a:avLst/>
          </a:prstGeom>
          <a:noFill/>
          <a:ln/>
        </p:spPr>
        <p:txBody>
          <a:bodyPr wrap="squar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Sarvam AI API (translation, transliteration, STT, TTS)</a:t>
            </a:r>
            <a:endParaRPr lang="en-US" sz="1850" dirty="0"/>
          </a:p>
        </p:txBody>
      </p:sp>
      <p:pic>
        <p:nvPicPr>
          <p:cNvPr id="9" name="Image 2" descr="preencoded.png"/>
          <p:cNvPicPr>
            <a:picLocks noChangeAspect="1"/>
          </p:cNvPicPr>
          <p:nvPr/>
        </p:nvPicPr>
        <p:blipFill>
          <a:blip r:embed="rId5"/>
          <a:stretch>
            <a:fillRect/>
          </a:stretch>
        </p:blipFill>
        <p:spPr>
          <a:xfrm>
            <a:off x="7493318" y="2478167"/>
            <a:ext cx="593884" cy="593884"/>
          </a:xfrm>
          <a:prstGeom prst="rect">
            <a:avLst/>
          </a:prstGeom>
        </p:spPr>
      </p:pic>
      <p:sp>
        <p:nvSpPr>
          <p:cNvPr id="10" name="Text 5"/>
          <p:cNvSpPr/>
          <p:nvPr/>
        </p:nvSpPr>
        <p:spPr>
          <a:xfrm>
            <a:off x="7493318" y="3309580"/>
            <a:ext cx="2699861" cy="33754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LLM Provider</a:t>
            </a:r>
            <a:endParaRPr lang="en-US" sz="2100" dirty="0"/>
          </a:p>
        </p:txBody>
      </p:sp>
      <p:sp>
        <p:nvSpPr>
          <p:cNvPr id="11" name="Text 6"/>
          <p:cNvSpPr/>
          <p:nvPr/>
        </p:nvSpPr>
        <p:spPr>
          <a:xfrm>
            <a:off x="7493318" y="3789640"/>
            <a:ext cx="2974538" cy="356473"/>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GORQ (Generative Response)</a:t>
            </a:r>
            <a:endParaRPr lang="en-US" sz="1850" dirty="0"/>
          </a:p>
        </p:txBody>
      </p:sp>
      <p:pic>
        <p:nvPicPr>
          <p:cNvPr id="12" name="Image 3" descr="preencoded.png"/>
          <p:cNvPicPr>
            <a:picLocks noChangeAspect="1"/>
          </p:cNvPicPr>
          <p:nvPr/>
        </p:nvPicPr>
        <p:blipFill>
          <a:blip r:embed="rId6"/>
          <a:stretch>
            <a:fillRect/>
          </a:stretch>
        </p:blipFill>
        <p:spPr>
          <a:xfrm>
            <a:off x="10824210" y="2478167"/>
            <a:ext cx="593884" cy="593884"/>
          </a:xfrm>
          <a:prstGeom prst="rect">
            <a:avLst/>
          </a:prstGeom>
        </p:spPr>
      </p:pic>
      <p:sp>
        <p:nvSpPr>
          <p:cNvPr id="13" name="Text 7"/>
          <p:cNvSpPr/>
          <p:nvPr/>
        </p:nvSpPr>
        <p:spPr>
          <a:xfrm>
            <a:off x="10824210" y="3309580"/>
            <a:ext cx="2699861" cy="33754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Data Storage</a:t>
            </a:r>
            <a:endParaRPr lang="en-US" sz="2100" dirty="0"/>
          </a:p>
        </p:txBody>
      </p:sp>
      <p:sp>
        <p:nvSpPr>
          <p:cNvPr id="14" name="Text 8"/>
          <p:cNvSpPr/>
          <p:nvPr/>
        </p:nvSpPr>
        <p:spPr>
          <a:xfrm>
            <a:off x="10824210" y="3789640"/>
            <a:ext cx="2974658" cy="712946"/>
          </a:xfrm>
          <a:prstGeom prst="rect">
            <a:avLst/>
          </a:prstGeom>
          <a:noFill/>
          <a:ln/>
        </p:spPr>
        <p:txBody>
          <a:bodyPr wrap="squar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Local JSON (for loan data, financial tips)</a:t>
            </a:r>
            <a:endParaRPr lang="en-US" sz="1850" dirty="0"/>
          </a:p>
        </p:txBody>
      </p:sp>
      <p:pic>
        <p:nvPicPr>
          <p:cNvPr id="15" name="Image 4" descr="preencoded.png"/>
          <p:cNvPicPr>
            <a:picLocks noChangeAspect="1"/>
          </p:cNvPicPr>
          <p:nvPr/>
        </p:nvPicPr>
        <p:blipFill>
          <a:blip r:embed="rId7"/>
          <a:stretch>
            <a:fillRect/>
          </a:stretch>
        </p:blipFill>
        <p:spPr>
          <a:xfrm>
            <a:off x="831533" y="5552837"/>
            <a:ext cx="593884" cy="593884"/>
          </a:xfrm>
          <a:prstGeom prst="rect">
            <a:avLst/>
          </a:prstGeom>
        </p:spPr>
      </p:pic>
      <p:sp>
        <p:nvSpPr>
          <p:cNvPr id="16" name="Text 9"/>
          <p:cNvSpPr/>
          <p:nvPr/>
        </p:nvSpPr>
        <p:spPr>
          <a:xfrm>
            <a:off x="831533" y="6384250"/>
            <a:ext cx="2699861" cy="33754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Audio Processing</a:t>
            </a:r>
            <a:endParaRPr lang="en-US" sz="2100" dirty="0"/>
          </a:p>
        </p:txBody>
      </p:sp>
      <p:sp>
        <p:nvSpPr>
          <p:cNvPr id="17" name="Text 10"/>
          <p:cNvSpPr/>
          <p:nvPr/>
        </p:nvSpPr>
        <p:spPr>
          <a:xfrm>
            <a:off x="831533" y="6864310"/>
            <a:ext cx="2974538" cy="712946"/>
          </a:xfrm>
          <a:prstGeom prst="rect">
            <a:avLst/>
          </a:prstGeom>
          <a:noFill/>
          <a:ln/>
        </p:spPr>
        <p:txBody>
          <a:bodyPr wrap="squar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pydub, sounddevice (for voice input/output)</a:t>
            </a:r>
            <a:endParaRPr lang="en-US" sz="1850" dirty="0"/>
          </a:p>
        </p:txBody>
      </p:sp>
      <p:pic>
        <p:nvPicPr>
          <p:cNvPr id="18" name="Image 5" descr="preencoded.png"/>
          <p:cNvPicPr>
            <a:picLocks noChangeAspect="1"/>
          </p:cNvPicPr>
          <p:nvPr/>
        </p:nvPicPr>
        <p:blipFill>
          <a:blip r:embed="rId8"/>
          <a:stretch>
            <a:fillRect/>
          </a:stretch>
        </p:blipFill>
        <p:spPr>
          <a:xfrm>
            <a:off x="4162425" y="5552837"/>
            <a:ext cx="593884" cy="593884"/>
          </a:xfrm>
          <a:prstGeom prst="rect">
            <a:avLst/>
          </a:prstGeom>
        </p:spPr>
      </p:pic>
      <p:sp>
        <p:nvSpPr>
          <p:cNvPr id="19" name="Text 11"/>
          <p:cNvSpPr/>
          <p:nvPr/>
        </p:nvSpPr>
        <p:spPr>
          <a:xfrm>
            <a:off x="4162425" y="6384250"/>
            <a:ext cx="2974538" cy="675084"/>
          </a:xfrm>
          <a:prstGeom prst="rect">
            <a:avLst/>
          </a:prstGeom>
          <a:noFill/>
          <a:ln/>
        </p:spPr>
        <p:txBody>
          <a:bodyPr wrap="squar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Programming Language</a:t>
            </a:r>
            <a:endParaRPr lang="en-US" sz="2100" dirty="0"/>
          </a:p>
        </p:txBody>
      </p:sp>
      <p:sp>
        <p:nvSpPr>
          <p:cNvPr id="20" name="Text 12"/>
          <p:cNvSpPr/>
          <p:nvPr/>
        </p:nvSpPr>
        <p:spPr>
          <a:xfrm>
            <a:off x="4162425" y="7201853"/>
            <a:ext cx="2974538" cy="356473"/>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Python</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63654" y="523042"/>
            <a:ext cx="7816691" cy="1077516"/>
          </a:xfrm>
          <a:prstGeom prst="rect">
            <a:avLst/>
          </a:prstGeom>
          <a:noFill/>
          <a:ln/>
        </p:spPr>
        <p:txBody>
          <a:bodyPr wrap="square" lIns="0" tIns="0" rIns="0" bIns="0" rtlCol="0" anchor="t"/>
          <a:lstStyle/>
          <a:p>
            <a:pPr marL="0" indent="0" algn="l">
              <a:lnSpc>
                <a:spcPts val="4200"/>
              </a:lnSpc>
              <a:buNone/>
            </a:pPr>
            <a:r>
              <a:rPr lang="en-US" sz="3350" b="1" kern="0" spc="-34" dirty="0">
                <a:solidFill>
                  <a:srgbClr val="FFFFFF"/>
                </a:solidFill>
                <a:latin typeface="Montserrat Bold" pitchFamily="34" charset="0"/>
                <a:ea typeface="Montserrat Bold" pitchFamily="34" charset="-122"/>
                <a:cs typeface="Montserrat Bold" pitchFamily="34" charset="-120"/>
              </a:rPr>
              <a:t>Sarvam AI API: Powering Multilingual Capabilities</a:t>
            </a:r>
            <a:endParaRPr lang="en-US" sz="3350" dirty="0"/>
          </a:p>
        </p:txBody>
      </p:sp>
      <p:sp>
        <p:nvSpPr>
          <p:cNvPr id="4" name="Shape 1"/>
          <p:cNvSpPr/>
          <p:nvPr/>
        </p:nvSpPr>
        <p:spPr>
          <a:xfrm>
            <a:off x="663654" y="1884997"/>
            <a:ext cx="7816691" cy="1046559"/>
          </a:xfrm>
          <a:prstGeom prst="roundRect">
            <a:avLst>
              <a:gd name="adj" fmla="val 2718"/>
            </a:avLst>
          </a:prstGeom>
          <a:solidFill>
            <a:srgbClr val="303132"/>
          </a:solidFill>
          <a:ln/>
        </p:spPr>
      </p:sp>
      <p:sp>
        <p:nvSpPr>
          <p:cNvPr id="5" name="Text 2"/>
          <p:cNvSpPr/>
          <p:nvPr/>
        </p:nvSpPr>
        <p:spPr>
          <a:xfrm>
            <a:off x="853202" y="2074545"/>
            <a:ext cx="2154793" cy="269319"/>
          </a:xfrm>
          <a:prstGeom prst="rect">
            <a:avLst/>
          </a:prstGeom>
          <a:noFill/>
          <a:ln/>
        </p:spPr>
        <p:txBody>
          <a:bodyPr wrap="none" lIns="0" tIns="0" rIns="0" bIns="0" rtlCol="0" anchor="t"/>
          <a:lstStyle/>
          <a:p>
            <a:pPr marL="0" indent="0" algn="l">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Text Translation</a:t>
            </a:r>
            <a:endParaRPr lang="en-US" sz="1650" dirty="0"/>
          </a:p>
        </p:txBody>
      </p:sp>
      <p:sp>
        <p:nvSpPr>
          <p:cNvPr id="6" name="Text 3"/>
          <p:cNvSpPr/>
          <p:nvPr/>
        </p:nvSpPr>
        <p:spPr>
          <a:xfrm>
            <a:off x="853202" y="2457569"/>
            <a:ext cx="7437596" cy="284440"/>
          </a:xfrm>
          <a:prstGeom prst="rect">
            <a:avLst/>
          </a:prstGeom>
          <a:noFill/>
          <a:ln/>
        </p:spPr>
        <p:txBody>
          <a:bodyPr wrap="none" lIns="0" tIns="0" rIns="0" bIns="0" rtlCol="0" anchor="t"/>
          <a:lstStyle/>
          <a:p>
            <a:pPr marL="0" indent="0" algn="l">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Converts text between languages with high accuracy</a:t>
            </a:r>
            <a:endParaRPr lang="en-US" sz="1450" dirty="0"/>
          </a:p>
        </p:txBody>
      </p:sp>
      <p:sp>
        <p:nvSpPr>
          <p:cNvPr id="7" name="Shape 4"/>
          <p:cNvSpPr/>
          <p:nvPr/>
        </p:nvSpPr>
        <p:spPr>
          <a:xfrm>
            <a:off x="663654" y="3121104"/>
            <a:ext cx="7816691" cy="1046559"/>
          </a:xfrm>
          <a:prstGeom prst="roundRect">
            <a:avLst>
              <a:gd name="adj" fmla="val 2718"/>
            </a:avLst>
          </a:prstGeom>
          <a:solidFill>
            <a:srgbClr val="303132"/>
          </a:solidFill>
          <a:ln/>
        </p:spPr>
      </p:sp>
      <p:sp>
        <p:nvSpPr>
          <p:cNvPr id="8" name="Text 5"/>
          <p:cNvSpPr/>
          <p:nvPr/>
        </p:nvSpPr>
        <p:spPr>
          <a:xfrm>
            <a:off x="853202" y="3310652"/>
            <a:ext cx="2154793" cy="269319"/>
          </a:xfrm>
          <a:prstGeom prst="rect">
            <a:avLst/>
          </a:prstGeom>
          <a:noFill/>
          <a:ln/>
        </p:spPr>
        <p:txBody>
          <a:bodyPr wrap="none" lIns="0" tIns="0" rIns="0" bIns="0" rtlCol="0" anchor="t"/>
          <a:lstStyle/>
          <a:p>
            <a:pPr marL="0" indent="0" algn="l">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Text Transliteration</a:t>
            </a:r>
            <a:endParaRPr lang="en-US" sz="1650" dirty="0"/>
          </a:p>
        </p:txBody>
      </p:sp>
      <p:sp>
        <p:nvSpPr>
          <p:cNvPr id="9" name="Text 6"/>
          <p:cNvSpPr/>
          <p:nvPr/>
        </p:nvSpPr>
        <p:spPr>
          <a:xfrm>
            <a:off x="853202" y="3693676"/>
            <a:ext cx="7437596" cy="284440"/>
          </a:xfrm>
          <a:prstGeom prst="rect">
            <a:avLst/>
          </a:prstGeom>
          <a:noFill/>
          <a:ln/>
        </p:spPr>
        <p:txBody>
          <a:bodyPr wrap="none" lIns="0" tIns="0" rIns="0" bIns="0" rtlCol="0" anchor="t"/>
          <a:lstStyle/>
          <a:p>
            <a:pPr marL="0" indent="0" algn="l">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Ensures proper script rendering across languages</a:t>
            </a:r>
            <a:endParaRPr lang="en-US" sz="1450" dirty="0"/>
          </a:p>
        </p:txBody>
      </p:sp>
      <p:sp>
        <p:nvSpPr>
          <p:cNvPr id="10" name="Shape 7"/>
          <p:cNvSpPr/>
          <p:nvPr/>
        </p:nvSpPr>
        <p:spPr>
          <a:xfrm>
            <a:off x="663654" y="4357211"/>
            <a:ext cx="7816691" cy="1046559"/>
          </a:xfrm>
          <a:prstGeom prst="roundRect">
            <a:avLst>
              <a:gd name="adj" fmla="val 2718"/>
            </a:avLst>
          </a:prstGeom>
          <a:solidFill>
            <a:srgbClr val="303132"/>
          </a:solidFill>
          <a:ln/>
        </p:spPr>
      </p:sp>
      <p:sp>
        <p:nvSpPr>
          <p:cNvPr id="11" name="Text 8"/>
          <p:cNvSpPr/>
          <p:nvPr/>
        </p:nvSpPr>
        <p:spPr>
          <a:xfrm>
            <a:off x="853202" y="4546759"/>
            <a:ext cx="2278380" cy="269319"/>
          </a:xfrm>
          <a:prstGeom prst="rect">
            <a:avLst/>
          </a:prstGeom>
          <a:noFill/>
          <a:ln/>
        </p:spPr>
        <p:txBody>
          <a:bodyPr wrap="none" lIns="0" tIns="0" rIns="0" bIns="0" rtlCol="0" anchor="t"/>
          <a:lstStyle/>
          <a:p>
            <a:pPr marL="0" indent="0" algn="l">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Speech-to-Text (STT)</a:t>
            </a:r>
            <a:endParaRPr lang="en-US" sz="1650" dirty="0"/>
          </a:p>
        </p:txBody>
      </p:sp>
      <p:sp>
        <p:nvSpPr>
          <p:cNvPr id="12" name="Text 9"/>
          <p:cNvSpPr/>
          <p:nvPr/>
        </p:nvSpPr>
        <p:spPr>
          <a:xfrm>
            <a:off x="853202" y="4929783"/>
            <a:ext cx="7437596" cy="284440"/>
          </a:xfrm>
          <a:prstGeom prst="rect">
            <a:avLst/>
          </a:prstGeom>
          <a:noFill/>
          <a:ln/>
        </p:spPr>
        <p:txBody>
          <a:bodyPr wrap="none" lIns="0" tIns="0" rIns="0" bIns="0" rtlCol="0" anchor="t"/>
          <a:lstStyle/>
          <a:p>
            <a:pPr marL="0" indent="0" algn="l">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Converts spoken language to written text</a:t>
            </a:r>
            <a:endParaRPr lang="en-US" sz="1450" dirty="0"/>
          </a:p>
        </p:txBody>
      </p:sp>
      <p:sp>
        <p:nvSpPr>
          <p:cNvPr id="13" name="Shape 10"/>
          <p:cNvSpPr/>
          <p:nvPr/>
        </p:nvSpPr>
        <p:spPr>
          <a:xfrm>
            <a:off x="663654" y="5593318"/>
            <a:ext cx="7816691" cy="1046559"/>
          </a:xfrm>
          <a:prstGeom prst="roundRect">
            <a:avLst>
              <a:gd name="adj" fmla="val 2718"/>
            </a:avLst>
          </a:prstGeom>
          <a:solidFill>
            <a:srgbClr val="303132"/>
          </a:solidFill>
          <a:ln/>
        </p:spPr>
      </p:sp>
      <p:sp>
        <p:nvSpPr>
          <p:cNvPr id="14" name="Text 11"/>
          <p:cNvSpPr/>
          <p:nvPr/>
        </p:nvSpPr>
        <p:spPr>
          <a:xfrm>
            <a:off x="853202" y="5782866"/>
            <a:ext cx="2280523" cy="269319"/>
          </a:xfrm>
          <a:prstGeom prst="rect">
            <a:avLst/>
          </a:prstGeom>
          <a:noFill/>
          <a:ln/>
        </p:spPr>
        <p:txBody>
          <a:bodyPr wrap="none" lIns="0" tIns="0" rIns="0" bIns="0" rtlCol="0" anchor="t"/>
          <a:lstStyle/>
          <a:p>
            <a:pPr marL="0" indent="0" algn="l">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Text-to-Speech (TTS)</a:t>
            </a:r>
            <a:endParaRPr lang="en-US" sz="1650" dirty="0"/>
          </a:p>
        </p:txBody>
      </p:sp>
      <p:sp>
        <p:nvSpPr>
          <p:cNvPr id="15" name="Text 12"/>
          <p:cNvSpPr/>
          <p:nvPr/>
        </p:nvSpPr>
        <p:spPr>
          <a:xfrm>
            <a:off x="853202" y="6165890"/>
            <a:ext cx="7437596" cy="284440"/>
          </a:xfrm>
          <a:prstGeom prst="rect">
            <a:avLst/>
          </a:prstGeom>
          <a:noFill/>
          <a:ln/>
        </p:spPr>
        <p:txBody>
          <a:bodyPr wrap="none" lIns="0" tIns="0" rIns="0" bIns="0" rtlCol="0" anchor="t"/>
          <a:lstStyle/>
          <a:p>
            <a:pPr marL="0" indent="0" algn="l">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Converts written text to natural-sounding speech</a:t>
            </a:r>
            <a:endParaRPr lang="en-US" sz="1450" dirty="0"/>
          </a:p>
        </p:txBody>
      </p:sp>
      <p:sp>
        <p:nvSpPr>
          <p:cNvPr id="16" name="Text 13"/>
          <p:cNvSpPr/>
          <p:nvPr/>
        </p:nvSpPr>
        <p:spPr>
          <a:xfrm>
            <a:off x="663654" y="6853118"/>
            <a:ext cx="7816691" cy="853321"/>
          </a:xfrm>
          <a:prstGeom prst="rect">
            <a:avLst/>
          </a:prstGeom>
          <a:noFill/>
          <a:ln/>
        </p:spPr>
        <p:txBody>
          <a:bodyPr wrap="square" lIns="0" tIns="0" rIns="0" bIns="0" rtlCol="0" anchor="t"/>
          <a:lstStyle/>
          <a:p>
            <a:pPr marL="0" indent="0" algn="l">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Exclusively uses Sarvam AI API for all language-related tasks. Ensures high-quality, consistent, and reliable multilingual processing. No fallback to third-party translation services for core functionality.</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192" y="607457"/>
            <a:ext cx="13084016" cy="1255157"/>
          </a:xfrm>
          <a:prstGeom prst="rect">
            <a:avLst/>
          </a:prstGeom>
          <a:noFill/>
          <a:ln/>
        </p:spPr>
        <p:txBody>
          <a:bodyPr wrap="square" lIns="0" tIns="0" rIns="0" bIns="0" rtlCol="0" anchor="t"/>
          <a:lstStyle/>
          <a:p>
            <a:pPr marL="0" indent="0" algn="l">
              <a:lnSpc>
                <a:spcPts val="4900"/>
              </a:lnSpc>
              <a:buNone/>
            </a:pPr>
            <a:r>
              <a:rPr lang="en-US" sz="3950" b="1" kern="0" spc="-40" dirty="0">
                <a:solidFill>
                  <a:srgbClr val="FFFFFF"/>
                </a:solidFill>
                <a:latin typeface="Montserrat Bold" pitchFamily="34" charset="0"/>
                <a:ea typeface="Montserrat Bold" pitchFamily="34" charset="-122"/>
                <a:cs typeface="Montserrat Bold" pitchFamily="34" charset="-120"/>
              </a:rPr>
              <a:t>GORQ LLM: Generating Relevant and Helpful Responses</a:t>
            </a:r>
            <a:endParaRPr lang="en-US" sz="3950" dirty="0"/>
          </a:p>
        </p:txBody>
      </p:sp>
      <p:sp>
        <p:nvSpPr>
          <p:cNvPr id="3" name="Text 1"/>
          <p:cNvSpPr/>
          <p:nvPr/>
        </p:nvSpPr>
        <p:spPr>
          <a:xfrm>
            <a:off x="2423993" y="2774513"/>
            <a:ext cx="2510433" cy="313849"/>
          </a:xfrm>
          <a:prstGeom prst="rect">
            <a:avLst/>
          </a:prstGeom>
          <a:noFill/>
          <a:ln/>
        </p:spPr>
        <p:txBody>
          <a:bodyPr wrap="none" lIns="0" tIns="0" rIns="0" bIns="0" rtlCol="0" anchor="t"/>
          <a:lstStyle/>
          <a:p>
            <a:pPr marL="0" indent="0" algn="r">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Understanding</a:t>
            </a:r>
            <a:endParaRPr lang="en-US" sz="1950" dirty="0"/>
          </a:p>
        </p:txBody>
      </p:sp>
      <p:sp>
        <p:nvSpPr>
          <p:cNvPr id="4" name="Text 2"/>
          <p:cNvSpPr/>
          <p:nvPr/>
        </p:nvSpPr>
        <p:spPr>
          <a:xfrm>
            <a:off x="773192" y="3220879"/>
            <a:ext cx="4161234" cy="331470"/>
          </a:xfrm>
          <a:prstGeom prst="rect">
            <a:avLst/>
          </a:prstGeom>
          <a:noFill/>
          <a:ln/>
        </p:spPr>
        <p:txBody>
          <a:bodyPr wrap="none" lIns="0" tIns="0" rIns="0" bIns="0" rtlCol="0" anchor="t"/>
          <a:lstStyle/>
          <a:p>
            <a:pPr marL="0" indent="0" algn="r">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Processes user queries in English</a:t>
            </a:r>
            <a:endParaRPr lang="en-US" sz="1700" dirty="0"/>
          </a:p>
        </p:txBody>
      </p:sp>
      <p:pic>
        <p:nvPicPr>
          <p:cNvPr id="5" name="Image 0" descr="preencoded.png"/>
          <p:cNvPicPr>
            <a:picLocks noChangeAspect="1"/>
          </p:cNvPicPr>
          <p:nvPr/>
        </p:nvPicPr>
        <p:blipFill>
          <a:blip r:embed="rId3"/>
          <a:stretch>
            <a:fillRect/>
          </a:stretch>
        </p:blipFill>
        <p:spPr>
          <a:xfrm>
            <a:off x="5265777" y="2304455"/>
            <a:ext cx="4098727" cy="4098727"/>
          </a:xfrm>
          <a:prstGeom prst="rect">
            <a:avLst/>
          </a:prstGeom>
        </p:spPr>
      </p:pic>
      <p:sp>
        <p:nvSpPr>
          <p:cNvPr id="6" name="Text 3"/>
          <p:cNvSpPr/>
          <p:nvPr/>
        </p:nvSpPr>
        <p:spPr>
          <a:xfrm>
            <a:off x="6324957" y="2973467"/>
            <a:ext cx="330518" cy="413147"/>
          </a:xfrm>
          <a:prstGeom prst="rect">
            <a:avLst/>
          </a:prstGeom>
          <a:noFill/>
          <a:ln/>
        </p:spPr>
        <p:txBody>
          <a:bodyPr wrap="none" lIns="0" tIns="0" rIns="0" bIns="0" rtlCol="0" anchor="t"/>
          <a:lstStyle/>
          <a:p>
            <a:pPr marL="0" indent="0" algn="l">
              <a:lnSpc>
                <a:spcPts val="3900"/>
              </a:lnSpc>
              <a:buNone/>
            </a:pPr>
            <a:r>
              <a:rPr lang="en-US" sz="2600" b="1" kern="0" spc="-17" dirty="0">
                <a:solidFill>
                  <a:srgbClr val="E2E6E9"/>
                </a:solidFill>
                <a:latin typeface="Montserrat Bold" pitchFamily="34" charset="0"/>
                <a:ea typeface="Montserrat Bold" pitchFamily="34" charset="-122"/>
                <a:cs typeface="Montserrat Bold" pitchFamily="34" charset="-120"/>
              </a:rPr>
              <a:t>1</a:t>
            </a:r>
            <a:endParaRPr lang="en-US" sz="2600" dirty="0"/>
          </a:p>
        </p:txBody>
      </p:sp>
      <p:sp>
        <p:nvSpPr>
          <p:cNvPr id="7" name="Text 4"/>
          <p:cNvSpPr/>
          <p:nvPr/>
        </p:nvSpPr>
        <p:spPr>
          <a:xfrm>
            <a:off x="9695855" y="2774513"/>
            <a:ext cx="2510433" cy="313849"/>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Analysis</a:t>
            </a:r>
            <a:endParaRPr lang="en-US" sz="1950" dirty="0"/>
          </a:p>
        </p:txBody>
      </p:sp>
      <p:sp>
        <p:nvSpPr>
          <p:cNvPr id="8" name="Text 5"/>
          <p:cNvSpPr/>
          <p:nvPr/>
        </p:nvSpPr>
        <p:spPr>
          <a:xfrm>
            <a:off x="9695855" y="3220879"/>
            <a:ext cx="4161353" cy="331470"/>
          </a:xfrm>
          <a:prstGeom prst="rect">
            <a:avLst/>
          </a:prstGeom>
          <a:noFill/>
          <a:ln/>
        </p:spPr>
        <p:txBody>
          <a:bodyPr wrap="non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Interprets intent and context</a:t>
            </a:r>
            <a:endParaRPr lang="en-US" sz="1700" dirty="0"/>
          </a:p>
        </p:txBody>
      </p:sp>
      <p:pic>
        <p:nvPicPr>
          <p:cNvPr id="9" name="Image 1" descr="preencoded.png"/>
          <p:cNvPicPr>
            <a:picLocks noChangeAspect="1"/>
          </p:cNvPicPr>
          <p:nvPr/>
        </p:nvPicPr>
        <p:blipFill>
          <a:blip r:embed="rId4"/>
          <a:stretch>
            <a:fillRect/>
          </a:stretch>
        </p:blipFill>
        <p:spPr>
          <a:xfrm>
            <a:off x="5265777" y="2304455"/>
            <a:ext cx="4098727" cy="4098727"/>
          </a:xfrm>
          <a:prstGeom prst="rect">
            <a:avLst/>
          </a:prstGeom>
        </p:spPr>
      </p:pic>
      <p:sp>
        <p:nvSpPr>
          <p:cNvPr id="10" name="Text 6"/>
          <p:cNvSpPr/>
          <p:nvPr/>
        </p:nvSpPr>
        <p:spPr>
          <a:xfrm>
            <a:off x="8323540" y="3322320"/>
            <a:ext cx="330518" cy="413147"/>
          </a:xfrm>
          <a:prstGeom prst="rect">
            <a:avLst/>
          </a:prstGeom>
          <a:noFill/>
          <a:ln/>
        </p:spPr>
        <p:txBody>
          <a:bodyPr wrap="none" lIns="0" tIns="0" rIns="0" bIns="0" rtlCol="0" anchor="t"/>
          <a:lstStyle/>
          <a:p>
            <a:pPr marL="0" indent="0" algn="l">
              <a:lnSpc>
                <a:spcPts val="3900"/>
              </a:lnSpc>
              <a:buNone/>
            </a:pPr>
            <a:r>
              <a:rPr lang="en-US" sz="2600" b="1" kern="0" spc="-17" dirty="0">
                <a:solidFill>
                  <a:srgbClr val="E2E6E9"/>
                </a:solidFill>
                <a:latin typeface="Montserrat Bold" pitchFamily="34" charset="0"/>
                <a:ea typeface="Montserrat Bold" pitchFamily="34" charset="-122"/>
                <a:cs typeface="Montserrat Bold" pitchFamily="34" charset="-120"/>
              </a:rPr>
              <a:t>2</a:t>
            </a:r>
            <a:endParaRPr lang="en-US" sz="2600" dirty="0"/>
          </a:p>
        </p:txBody>
      </p:sp>
      <p:sp>
        <p:nvSpPr>
          <p:cNvPr id="11" name="Text 7"/>
          <p:cNvSpPr/>
          <p:nvPr/>
        </p:nvSpPr>
        <p:spPr>
          <a:xfrm>
            <a:off x="9695855" y="4989552"/>
            <a:ext cx="2510433" cy="313849"/>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Generation</a:t>
            </a:r>
            <a:endParaRPr lang="en-US" sz="1950" dirty="0"/>
          </a:p>
        </p:txBody>
      </p:sp>
      <p:sp>
        <p:nvSpPr>
          <p:cNvPr id="12" name="Text 8"/>
          <p:cNvSpPr/>
          <p:nvPr/>
        </p:nvSpPr>
        <p:spPr>
          <a:xfrm>
            <a:off x="9695855" y="5435918"/>
            <a:ext cx="4161353" cy="331470"/>
          </a:xfrm>
          <a:prstGeom prst="rect">
            <a:avLst/>
          </a:prstGeom>
          <a:noFill/>
          <a:ln/>
        </p:spPr>
        <p:txBody>
          <a:bodyPr wrap="non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Creates contextually relevant responses</a:t>
            </a:r>
            <a:endParaRPr lang="en-US" sz="1700" dirty="0"/>
          </a:p>
        </p:txBody>
      </p:sp>
      <p:pic>
        <p:nvPicPr>
          <p:cNvPr id="13" name="Image 2" descr="preencoded.png"/>
          <p:cNvPicPr>
            <a:picLocks noChangeAspect="1"/>
          </p:cNvPicPr>
          <p:nvPr/>
        </p:nvPicPr>
        <p:blipFill>
          <a:blip r:embed="rId5"/>
          <a:stretch>
            <a:fillRect/>
          </a:stretch>
        </p:blipFill>
        <p:spPr>
          <a:xfrm>
            <a:off x="5265777" y="2304455"/>
            <a:ext cx="4098727" cy="4098727"/>
          </a:xfrm>
          <a:prstGeom prst="rect">
            <a:avLst/>
          </a:prstGeom>
        </p:spPr>
      </p:pic>
      <p:sp>
        <p:nvSpPr>
          <p:cNvPr id="14" name="Text 9"/>
          <p:cNvSpPr/>
          <p:nvPr/>
        </p:nvSpPr>
        <p:spPr>
          <a:xfrm>
            <a:off x="7974687" y="5320903"/>
            <a:ext cx="330518" cy="413147"/>
          </a:xfrm>
          <a:prstGeom prst="rect">
            <a:avLst/>
          </a:prstGeom>
          <a:noFill/>
          <a:ln/>
        </p:spPr>
        <p:txBody>
          <a:bodyPr wrap="none" lIns="0" tIns="0" rIns="0" bIns="0" rtlCol="0" anchor="t"/>
          <a:lstStyle/>
          <a:p>
            <a:pPr marL="0" indent="0" algn="l">
              <a:lnSpc>
                <a:spcPts val="3900"/>
              </a:lnSpc>
              <a:buNone/>
            </a:pPr>
            <a:r>
              <a:rPr lang="en-US" sz="2600" b="1" kern="0" spc="-17" dirty="0">
                <a:solidFill>
                  <a:srgbClr val="E2E6E9"/>
                </a:solidFill>
                <a:latin typeface="Montserrat Bold" pitchFamily="34" charset="0"/>
                <a:ea typeface="Montserrat Bold" pitchFamily="34" charset="-122"/>
                <a:cs typeface="Montserrat Bold" pitchFamily="34" charset="-120"/>
              </a:rPr>
              <a:t>3</a:t>
            </a:r>
            <a:endParaRPr lang="en-US" sz="2600" dirty="0"/>
          </a:p>
        </p:txBody>
      </p:sp>
      <p:sp>
        <p:nvSpPr>
          <p:cNvPr id="15" name="Text 10"/>
          <p:cNvSpPr/>
          <p:nvPr/>
        </p:nvSpPr>
        <p:spPr>
          <a:xfrm>
            <a:off x="2423993" y="4823817"/>
            <a:ext cx="2510433" cy="313849"/>
          </a:xfrm>
          <a:prstGeom prst="rect">
            <a:avLst/>
          </a:prstGeom>
          <a:noFill/>
          <a:ln/>
        </p:spPr>
        <p:txBody>
          <a:bodyPr wrap="none" lIns="0" tIns="0" rIns="0" bIns="0" rtlCol="0" anchor="t"/>
          <a:lstStyle/>
          <a:p>
            <a:pPr marL="0" indent="0" algn="r">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Refinement</a:t>
            </a:r>
            <a:endParaRPr lang="en-US" sz="1950" dirty="0"/>
          </a:p>
        </p:txBody>
      </p:sp>
      <p:sp>
        <p:nvSpPr>
          <p:cNvPr id="16" name="Text 11"/>
          <p:cNvSpPr/>
          <p:nvPr/>
        </p:nvSpPr>
        <p:spPr>
          <a:xfrm>
            <a:off x="773192" y="5270182"/>
            <a:ext cx="4161234" cy="662940"/>
          </a:xfrm>
          <a:prstGeom prst="rect">
            <a:avLst/>
          </a:prstGeom>
          <a:noFill/>
          <a:ln/>
        </p:spPr>
        <p:txBody>
          <a:bodyPr wrap="square" lIns="0" tIns="0" rIns="0" bIns="0" rtlCol="0" anchor="t"/>
          <a:lstStyle/>
          <a:p>
            <a:pPr marL="0" indent="0" algn="r">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Optimizes response for clarity and helpfulness</a:t>
            </a:r>
            <a:endParaRPr lang="en-US" sz="1700" dirty="0"/>
          </a:p>
        </p:txBody>
      </p:sp>
      <p:pic>
        <p:nvPicPr>
          <p:cNvPr id="17" name="Image 3" descr="preencoded.png"/>
          <p:cNvPicPr>
            <a:picLocks noChangeAspect="1"/>
          </p:cNvPicPr>
          <p:nvPr/>
        </p:nvPicPr>
        <p:blipFill>
          <a:blip r:embed="rId6"/>
          <a:stretch>
            <a:fillRect/>
          </a:stretch>
        </p:blipFill>
        <p:spPr>
          <a:xfrm>
            <a:off x="5265777" y="2304455"/>
            <a:ext cx="4098727" cy="4098727"/>
          </a:xfrm>
          <a:prstGeom prst="rect">
            <a:avLst/>
          </a:prstGeom>
        </p:spPr>
      </p:pic>
      <p:sp>
        <p:nvSpPr>
          <p:cNvPr id="18" name="Text 12"/>
          <p:cNvSpPr/>
          <p:nvPr/>
        </p:nvSpPr>
        <p:spPr>
          <a:xfrm>
            <a:off x="5976104" y="4972050"/>
            <a:ext cx="330518" cy="413147"/>
          </a:xfrm>
          <a:prstGeom prst="rect">
            <a:avLst/>
          </a:prstGeom>
          <a:noFill/>
          <a:ln/>
        </p:spPr>
        <p:txBody>
          <a:bodyPr wrap="none" lIns="0" tIns="0" rIns="0" bIns="0" rtlCol="0" anchor="t"/>
          <a:lstStyle/>
          <a:p>
            <a:pPr marL="0" indent="0" algn="l">
              <a:lnSpc>
                <a:spcPts val="3900"/>
              </a:lnSpc>
              <a:buNone/>
            </a:pPr>
            <a:r>
              <a:rPr lang="en-US" sz="2600" b="1" kern="0" spc="-17" dirty="0">
                <a:solidFill>
                  <a:srgbClr val="E2E6E9"/>
                </a:solidFill>
                <a:latin typeface="Montserrat Bold" pitchFamily="34" charset="0"/>
                <a:ea typeface="Montserrat Bold" pitchFamily="34" charset="-122"/>
                <a:cs typeface="Montserrat Bold" pitchFamily="34" charset="-120"/>
              </a:rPr>
              <a:t>4</a:t>
            </a:r>
            <a:endParaRPr lang="en-US" sz="2600" dirty="0"/>
          </a:p>
        </p:txBody>
      </p:sp>
      <p:sp>
        <p:nvSpPr>
          <p:cNvPr id="19" name="Text 13"/>
          <p:cNvSpPr/>
          <p:nvPr/>
        </p:nvSpPr>
        <p:spPr>
          <a:xfrm>
            <a:off x="773192" y="6651665"/>
            <a:ext cx="13084016" cy="994410"/>
          </a:xfrm>
          <a:prstGeom prst="rect">
            <a:avLst/>
          </a:prstGeom>
          <a:noFill/>
          <a:ln/>
        </p:spPr>
        <p:txBody>
          <a:bodyPr wrap="squar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GORQ (or your chosen LLM) powers the conversational AI engine. Responsible for understanding user queries and generating contextually relevant responses. LLM is used to process the English translated input and produce English responses. Simplified LLM service implemented for this project (mention if applicable).</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9616" y="612338"/>
            <a:ext cx="11095434" cy="600313"/>
          </a:xfrm>
          <a:prstGeom prst="rect">
            <a:avLst/>
          </a:prstGeom>
          <a:noFill/>
          <a:ln/>
        </p:spPr>
        <p:txBody>
          <a:bodyPr wrap="none" lIns="0" tIns="0" rIns="0" bIns="0" rtlCol="0" anchor="t"/>
          <a:lstStyle/>
          <a:p>
            <a:pPr marL="0" indent="0" algn="l">
              <a:lnSpc>
                <a:spcPts val="4700"/>
              </a:lnSpc>
              <a:buNone/>
            </a:pPr>
            <a:r>
              <a:rPr lang="en-US" sz="3750" b="1" kern="0" spc="-38" dirty="0">
                <a:solidFill>
                  <a:srgbClr val="FFFFFF"/>
                </a:solidFill>
                <a:latin typeface="Montserrat Bold" pitchFamily="34" charset="0"/>
                <a:ea typeface="Montserrat Bold" pitchFamily="34" charset="-122"/>
                <a:cs typeface="Montserrat Bold" pitchFamily="34" charset="-120"/>
              </a:rPr>
              <a:t>Audio Processing: Enabling Voice Interaction</a:t>
            </a:r>
            <a:endParaRPr lang="en-US" sz="3750" dirty="0"/>
          </a:p>
        </p:txBody>
      </p:sp>
      <p:sp>
        <p:nvSpPr>
          <p:cNvPr id="3" name="Text 1"/>
          <p:cNvSpPr/>
          <p:nvPr/>
        </p:nvSpPr>
        <p:spPr>
          <a:xfrm>
            <a:off x="739616" y="1740932"/>
            <a:ext cx="2401491" cy="300157"/>
          </a:xfrm>
          <a:prstGeom prst="rect">
            <a:avLst/>
          </a:prstGeom>
          <a:noFill/>
          <a:ln/>
        </p:spPr>
        <p:txBody>
          <a:bodyPr wrap="none" lIns="0" tIns="0" rIns="0" bIns="0" rtlCol="0" anchor="t"/>
          <a:lstStyle/>
          <a:p>
            <a:pPr marL="0" indent="0" algn="l">
              <a:lnSpc>
                <a:spcPts val="2350"/>
              </a:lnSpc>
              <a:buNone/>
            </a:pPr>
            <a:r>
              <a:rPr lang="en-US" sz="1850" b="1" kern="0" spc="-19" dirty="0">
                <a:solidFill>
                  <a:srgbClr val="FFFFFF"/>
                </a:solidFill>
                <a:latin typeface="Montserrat Bold" pitchFamily="34" charset="0"/>
                <a:ea typeface="Montserrat Bold" pitchFamily="34" charset="-122"/>
                <a:cs typeface="Montserrat Bold" pitchFamily="34" charset="-120"/>
              </a:rPr>
              <a:t>Voice Input (STT)</a:t>
            </a:r>
            <a:endParaRPr lang="en-US" sz="1850" dirty="0"/>
          </a:p>
        </p:txBody>
      </p:sp>
      <p:sp>
        <p:nvSpPr>
          <p:cNvPr id="4" name="Text 2"/>
          <p:cNvSpPr/>
          <p:nvPr/>
        </p:nvSpPr>
        <p:spPr>
          <a:xfrm>
            <a:off x="739616" y="2252424"/>
            <a:ext cx="6317813" cy="633889"/>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Converts user speech to text using Sarvam AI STT API. Audio processing is limited to 30 seconds for efficiency.</a:t>
            </a:r>
            <a:endParaRPr lang="en-US" sz="1650" dirty="0"/>
          </a:p>
        </p:txBody>
      </p:sp>
      <p:pic>
        <p:nvPicPr>
          <p:cNvPr id="5" name="Image 0" descr="preencoded.png"/>
          <p:cNvPicPr>
            <a:picLocks noChangeAspect="1"/>
          </p:cNvPicPr>
          <p:nvPr/>
        </p:nvPicPr>
        <p:blipFill>
          <a:blip r:embed="rId3"/>
          <a:stretch>
            <a:fillRect/>
          </a:stretch>
        </p:blipFill>
        <p:spPr>
          <a:xfrm>
            <a:off x="739616" y="3123962"/>
            <a:ext cx="5409367" cy="3701058"/>
          </a:xfrm>
          <a:prstGeom prst="rect">
            <a:avLst/>
          </a:prstGeom>
        </p:spPr>
      </p:pic>
      <p:sp>
        <p:nvSpPr>
          <p:cNvPr id="6" name="Text 3"/>
          <p:cNvSpPr/>
          <p:nvPr/>
        </p:nvSpPr>
        <p:spPr>
          <a:xfrm>
            <a:off x="7580590" y="1740932"/>
            <a:ext cx="2401491" cy="300157"/>
          </a:xfrm>
          <a:prstGeom prst="rect">
            <a:avLst/>
          </a:prstGeom>
          <a:noFill/>
          <a:ln/>
        </p:spPr>
        <p:txBody>
          <a:bodyPr wrap="none" lIns="0" tIns="0" rIns="0" bIns="0" rtlCol="0" anchor="t"/>
          <a:lstStyle/>
          <a:p>
            <a:pPr marL="0" indent="0" algn="l">
              <a:lnSpc>
                <a:spcPts val="2350"/>
              </a:lnSpc>
              <a:buNone/>
            </a:pPr>
            <a:r>
              <a:rPr lang="en-US" sz="1850" b="1" kern="0" spc="-19" dirty="0">
                <a:solidFill>
                  <a:srgbClr val="FFFFFF"/>
                </a:solidFill>
                <a:latin typeface="Montserrat Bold" pitchFamily="34" charset="0"/>
                <a:ea typeface="Montserrat Bold" pitchFamily="34" charset="-122"/>
                <a:cs typeface="Montserrat Bold" pitchFamily="34" charset="-120"/>
              </a:rPr>
              <a:t>Voice Output (TTS)</a:t>
            </a:r>
            <a:endParaRPr lang="en-US" sz="1850" dirty="0"/>
          </a:p>
        </p:txBody>
      </p:sp>
      <p:sp>
        <p:nvSpPr>
          <p:cNvPr id="7" name="Text 4"/>
          <p:cNvSpPr/>
          <p:nvPr/>
        </p:nvSpPr>
        <p:spPr>
          <a:xfrm>
            <a:off x="7580590" y="2252424"/>
            <a:ext cx="6317813" cy="633889"/>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Converts system responses to speech using Sarvam AI TTS API. Delivers natural-sounding responses in the user's language.</a:t>
            </a:r>
            <a:endParaRPr lang="en-US" sz="1650" dirty="0"/>
          </a:p>
        </p:txBody>
      </p:sp>
      <p:pic>
        <p:nvPicPr>
          <p:cNvPr id="8" name="Image 1" descr="preencoded.png"/>
          <p:cNvPicPr>
            <a:picLocks noChangeAspect="1"/>
          </p:cNvPicPr>
          <p:nvPr/>
        </p:nvPicPr>
        <p:blipFill>
          <a:blip r:embed="rId4"/>
          <a:stretch>
            <a:fillRect/>
          </a:stretch>
        </p:blipFill>
        <p:spPr>
          <a:xfrm>
            <a:off x="7580590" y="3123962"/>
            <a:ext cx="5409367" cy="3701058"/>
          </a:xfrm>
          <a:prstGeom prst="rect">
            <a:avLst/>
          </a:prstGeom>
        </p:spPr>
      </p:pic>
      <p:sp>
        <p:nvSpPr>
          <p:cNvPr id="9" name="Text 5"/>
          <p:cNvSpPr/>
          <p:nvPr/>
        </p:nvSpPr>
        <p:spPr>
          <a:xfrm>
            <a:off x="739616" y="7300317"/>
            <a:ext cx="13151168" cy="316944"/>
          </a:xfrm>
          <a:prstGeom prst="rect">
            <a:avLst/>
          </a:prstGeom>
          <a:noFill/>
          <a:ln/>
        </p:spPr>
        <p:txBody>
          <a:bodyPr wrap="non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Libraries used for audio handling: pydub, sounddevice.</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8200" y="658654"/>
            <a:ext cx="12954000" cy="1360884"/>
          </a:xfrm>
          <a:prstGeom prst="rect">
            <a:avLst/>
          </a:prstGeom>
          <a:noFill/>
          <a:ln/>
        </p:spPr>
        <p:txBody>
          <a:bodyPr wrap="square" lIns="0" tIns="0" rIns="0" bIns="0" rtlCol="0" anchor="t"/>
          <a:lstStyle/>
          <a:p>
            <a:pPr marL="0" indent="0" algn="l">
              <a:lnSpc>
                <a:spcPts val="5350"/>
              </a:lnSpc>
              <a:buNone/>
            </a:pPr>
            <a:r>
              <a:rPr lang="en-US" sz="4250" b="1" kern="0" spc="-43" dirty="0">
                <a:solidFill>
                  <a:srgbClr val="FFFFFF"/>
                </a:solidFill>
                <a:latin typeface="Montserrat Bold" pitchFamily="34" charset="0"/>
                <a:ea typeface="Montserrat Bold" pitchFamily="34" charset="-122"/>
                <a:cs typeface="Montserrat Bold" pitchFamily="34" charset="-120"/>
              </a:rPr>
              <a:t>Data Management: Organized Loan Information</a:t>
            </a:r>
            <a:endParaRPr lang="en-US" sz="4250" dirty="0"/>
          </a:p>
        </p:txBody>
      </p:sp>
      <p:pic>
        <p:nvPicPr>
          <p:cNvPr id="3" name="Image 0" descr="preencoded.png"/>
          <p:cNvPicPr>
            <a:picLocks noChangeAspect="1"/>
          </p:cNvPicPr>
          <p:nvPr/>
        </p:nvPicPr>
        <p:blipFill>
          <a:blip r:embed="rId3"/>
          <a:stretch>
            <a:fillRect/>
          </a:stretch>
        </p:blipFill>
        <p:spPr>
          <a:xfrm>
            <a:off x="3007995" y="2498527"/>
            <a:ext cx="2137410" cy="1321951"/>
          </a:xfrm>
          <a:prstGeom prst="rect">
            <a:avLst/>
          </a:prstGeom>
        </p:spPr>
      </p:pic>
      <p:sp>
        <p:nvSpPr>
          <p:cNvPr id="4" name="Text 1"/>
          <p:cNvSpPr/>
          <p:nvPr/>
        </p:nvSpPr>
        <p:spPr>
          <a:xfrm>
            <a:off x="3908346" y="3111222"/>
            <a:ext cx="336709" cy="421005"/>
          </a:xfrm>
          <a:prstGeom prst="rect">
            <a:avLst/>
          </a:prstGeom>
          <a:noFill/>
          <a:ln/>
        </p:spPr>
        <p:txBody>
          <a:bodyPr wrap="none" lIns="0" tIns="0" rIns="0" bIns="0" rtlCol="0" anchor="t"/>
          <a:lstStyle/>
          <a:p>
            <a:pPr marL="0" indent="0" algn="ctr">
              <a:lnSpc>
                <a:spcPts val="3950"/>
              </a:lnSpc>
              <a:buNone/>
            </a:pPr>
            <a:r>
              <a:rPr lang="en-US" sz="2650" b="1" kern="0" spc="-24" dirty="0">
                <a:solidFill>
                  <a:srgbClr val="E2E6E9"/>
                </a:solidFill>
                <a:latin typeface="Montserrat Bold" pitchFamily="34" charset="0"/>
                <a:ea typeface="Montserrat Bold" pitchFamily="34" charset="-122"/>
                <a:cs typeface="Montserrat Bold" pitchFamily="34" charset="-120"/>
              </a:rPr>
              <a:t>1</a:t>
            </a:r>
            <a:endParaRPr lang="en-US" sz="2650" dirty="0"/>
          </a:p>
        </p:txBody>
      </p:sp>
      <p:sp>
        <p:nvSpPr>
          <p:cNvPr id="5" name="Text 2"/>
          <p:cNvSpPr/>
          <p:nvPr/>
        </p:nvSpPr>
        <p:spPr>
          <a:xfrm>
            <a:off x="5384840" y="2737961"/>
            <a:ext cx="2680573"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User Interface</a:t>
            </a:r>
            <a:endParaRPr lang="en-US" sz="2100" dirty="0"/>
          </a:p>
        </p:txBody>
      </p:sp>
      <p:sp>
        <p:nvSpPr>
          <p:cNvPr id="6" name="Text 3"/>
          <p:cNvSpPr/>
          <p:nvPr/>
        </p:nvSpPr>
        <p:spPr>
          <a:xfrm>
            <a:off x="5384840" y="3221712"/>
            <a:ext cx="2680573"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Presents loan data to users</a:t>
            </a:r>
            <a:endParaRPr lang="en-US" sz="1850" dirty="0"/>
          </a:p>
        </p:txBody>
      </p:sp>
      <p:sp>
        <p:nvSpPr>
          <p:cNvPr id="7" name="Shape 4"/>
          <p:cNvSpPr/>
          <p:nvPr/>
        </p:nvSpPr>
        <p:spPr>
          <a:xfrm>
            <a:off x="5205174" y="3835122"/>
            <a:ext cx="8527256" cy="15240"/>
          </a:xfrm>
          <a:prstGeom prst="roundRect">
            <a:avLst>
              <a:gd name="adj" fmla="val 235742"/>
            </a:avLst>
          </a:prstGeom>
          <a:solidFill>
            <a:srgbClr val="494A4B"/>
          </a:solidFill>
          <a:ln/>
        </p:spPr>
      </p:sp>
      <p:pic>
        <p:nvPicPr>
          <p:cNvPr id="8" name="Image 1" descr="preencoded.png"/>
          <p:cNvPicPr>
            <a:picLocks noChangeAspect="1"/>
          </p:cNvPicPr>
          <p:nvPr/>
        </p:nvPicPr>
        <p:blipFill>
          <a:blip r:embed="rId4"/>
          <a:stretch>
            <a:fillRect/>
          </a:stretch>
        </p:blipFill>
        <p:spPr>
          <a:xfrm>
            <a:off x="1939290" y="3880247"/>
            <a:ext cx="4274820" cy="1321951"/>
          </a:xfrm>
          <a:prstGeom prst="rect">
            <a:avLst/>
          </a:prstGeom>
        </p:spPr>
      </p:pic>
      <p:sp>
        <p:nvSpPr>
          <p:cNvPr id="9" name="Text 5"/>
          <p:cNvSpPr/>
          <p:nvPr/>
        </p:nvSpPr>
        <p:spPr>
          <a:xfrm>
            <a:off x="3908346" y="4330660"/>
            <a:ext cx="336709" cy="421005"/>
          </a:xfrm>
          <a:prstGeom prst="rect">
            <a:avLst/>
          </a:prstGeom>
          <a:noFill/>
          <a:ln/>
        </p:spPr>
        <p:txBody>
          <a:bodyPr wrap="none" lIns="0" tIns="0" rIns="0" bIns="0" rtlCol="0" anchor="t"/>
          <a:lstStyle/>
          <a:p>
            <a:pPr marL="0" indent="0" algn="ctr">
              <a:lnSpc>
                <a:spcPts val="3950"/>
              </a:lnSpc>
              <a:buNone/>
            </a:pPr>
            <a:r>
              <a:rPr lang="en-US" sz="2650" b="1" kern="0" spc="-24" dirty="0">
                <a:solidFill>
                  <a:srgbClr val="E2E6E9"/>
                </a:solidFill>
                <a:latin typeface="Montserrat Bold" pitchFamily="34" charset="0"/>
                <a:ea typeface="Montserrat Bold" pitchFamily="34" charset="-122"/>
                <a:cs typeface="Montserrat Bold" pitchFamily="34" charset="-120"/>
              </a:rPr>
              <a:t>2</a:t>
            </a:r>
            <a:endParaRPr lang="en-US" sz="2650" dirty="0"/>
          </a:p>
        </p:txBody>
      </p:sp>
      <p:sp>
        <p:nvSpPr>
          <p:cNvPr id="10" name="Text 6"/>
          <p:cNvSpPr/>
          <p:nvPr/>
        </p:nvSpPr>
        <p:spPr>
          <a:xfrm>
            <a:off x="6453545" y="4119682"/>
            <a:ext cx="2721650"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LoanDataManager</a:t>
            </a:r>
            <a:endParaRPr lang="en-US" sz="2100" dirty="0"/>
          </a:p>
        </p:txBody>
      </p:sp>
      <p:sp>
        <p:nvSpPr>
          <p:cNvPr id="11" name="Text 7"/>
          <p:cNvSpPr/>
          <p:nvPr/>
        </p:nvSpPr>
        <p:spPr>
          <a:xfrm>
            <a:off x="6453545" y="4603433"/>
            <a:ext cx="4041219"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Handles loading and accessing loan data</a:t>
            </a:r>
            <a:endParaRPr lang="en-US" sz="1850" dirty="0"/>
          </a:p>
        </p:txBody>
      </p:sp>
      <p:sp>
        <p:nvSpPr>
          <p:cNvPr id="12" name="Shape 8"/>
          <p:cNvSpPr/>
          <p:nvPr/>
        </p:nvSpPr>
        <p:spPr>
          <a:xfrm>
            <a:off x="6273879" y="5216843"/>
            <a:ext cx="7458551" cy="15240"/>
          </a:xfrm>
          <a:prstGeom prst="roundRect">
            <a:avLst>
              <a:gd name="adj" fmla="val 235742"/>
            </a:avLst>
          </a:prstGeom>
          <a:solidFill>
            <a:srgbClr val="494A4B"/>
          </a:solidFill>
          <a:ln/>
        </p:spPr>
      </p:sp>
      <p:pic>
        <p:nvPicPr>
          <p:cNvPr id="13" name="Image 2" descr="preencoded.png"/>
          <p:cNvPicPr>
            <a:picLocks noChangeAspect="1"/>
          </p:cNvPicPr>
          <p:nvPr/>
        </p:nvPicPr>
        <p:blipFill>
          <a:blip r:embed="rId5"/>
          <a:stretch>
            <a:fillRect/>
          </a:stretch>
        </p:blipFill>
        <p:spPr>
          <a:xfrm>
            <a:off x="870585" y="5261967"/>
            <a:ext cx="6412230" cy="1321951"/>
          </a:xfrm>
          <a:prstGeom prst="rect">
            <a:avLst/>
          </a:prstGeom>
        </p:spPr>
      </p:pic>
      <p:sp>
        <p:nvSpPr>
          <p:cNvPr id="14" name="Text 9"/>
          <p:cNvSpPr/>
          <p:nvPr/>
        </p:nvSpPr>
        <p:spPr>
          <a:xfrm>
            <a:off x="3908227" y="5712381"/>
            <a:ext cx="336709" cy="421005"/>
          </a:xfrm>
          <a:prstGeom prst="rect">
            <a:avLst/>
          </a:prstGeom>
          <a:noFill/>
          <a:ln/>
        </p:spPr>
        <p:txBody>
          <a:bodyPr wrap="none" lIns="0" tIns="0" rIns="0" bIns="0" rtlCol="0" anchor="t"/>
          <a:lstStyle/>
          <a:p>
            <a:pPr marL="0" indent="0" algn="ctr">
              <a:lnSpc>
                <a:spcPts val="3950"/>
              </a:lnSpc>
              <a:buNone/>
            </a:pPr>
            <a:r>
              <a:rPr lang="en-US" sz="2650" b="1" kern="0" spc="-24" dirty="0">
                <a:solidFill>
                  <a:srgbClr val="E2E6E9"/>
                </a:solidFill>
                <a:latin typeface="Montserrat Bold" pitchFamily="34" charset="0"/>
                <a:ea typeface="Montserrat Bold" pitchFamily="34" charset="-122"/>
                <a:cs typeface="Montserrat Bold" pitchFamily="34" charset="-120"/>
              </a:rPr>
              <a:t>3</a:t>
            </a:r>
            <a:endParaRPr lang="en-US" sz="2650" dirty="0"/>
          </a:p>
        </p:txBody>
      </p:sp>
      <p:sp>
        <p:nvSpPr>
          <p:cNvPr id="15" name="Text 10"/>
          <p:cNvSpPr/>
          <p:nvPr/>
        </p:nvSpPr>
        <p:spPr>
          <a:xfrm>
            <a:off x="7522250" y="5501402"/>
            <a:ext cx="2721650"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JSON Files</a:t>
            </a:r>
            <a:endParaRPr lang="en-US" sz="2100" dirty="0"/>
          </a:p>
        </p:txBody>
      </p:sp>
      <p:sp>
        <p:nvSpPr>
          <p:cNvPr id="16" name="Text 11"/>
          <p:cNvSpPr/>
          <p:nvPr/>
        </p:nvSpPr>
        <p:spPr>
          <a:xfrm>
            <a:off x="7522250" y="5985153"/>
            <a:ext cx="4035743"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Store loan eligibility criteria and features</a:t>
            </a:r>
            <a:endParaRPr lang="en-US" sz="1850" dirty="0"/>
          </a:p>
        </p:txBody>
      </p:sp>
      <p:sp>
        <p:nvSpPr>
          <p:cNvPr id="17" name="Text 12"/>
          <p:cNvSpPr/>
          <p:nvPr/>
        </p:nvSpPr>
        <p:spPr>
          <a:xfrm>
            <a:off x="838200" y="6853357"/>
            <a:ext cx="12954000" cy="718661"/>
          </a:xfrm>
          <a:prstGeom prst="rect">
            <a:avLst/>
          </a:prstGeom>
          <a:noFill/>
          <a:ln/>
        </p:spPr>
        <p:txBody>
          <a:bodyPr wrap="squar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Loan data (eligibility criteria, features, etc.) is stored in local JSON files. Simplified data storage for this project; could be expanded to a database in a real-world application. JSON files are used for ease of development and demonstration.</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7822" y="597575"/>
            <a:ext cx="9528572" cy="541972"/>
          </a:xfrm>
          <a:prstGeom prst="rect">
            <a:avLst/>
          </a:prstGeom>
          <a:noFill/>
          <a:ln/>
        </p:spPr>
        <p:txBody>
          <a:bodyPr wrap="none" lIns="0" tIns="0" rIns="0" bIns="0" rtlCol="0" anchor="t"/>
          <a:lstStyle/>
          <a:p>
            <a:pPr marL="0" indent="0" algn="l">
              <a:lnSpc>
                <a:spcPts val="4250"/>
              </a:lnSpc>
              <a:buNone/>
            </a:pPr>
            <a:r>
              <a:rPr lang="en-US" sz="3400" b="1" kern="0" spc="-34" dirty="0">
                <a:solidFill>
                  <a:srgbClr val="FFFFFF"/>
                </a:solidFill>
                <a:latin typeface="Montserrat Bold" pitchFamily="34" charset="0"/>
                <a:ea typeface="Montserrat Bold" pitchFamily="34" charset="-122"/>
                <a:cs typeface="Montserrat Bold" pitchFamily="34" charset="-120"/>
              </a:rPr>
              <a:t>Workflow Comparison: Text vs. Voice Input</a:t>
            </a:r>
            <a:endParaRPr lang="en-US" sz="3400" dirty="0"/>
          </a:p>
        </p:txBody>
      </p:sp>
      <p:sp>
        <p:nvSpPr>
          <p:cNvPr id="3" name="Shape 1"/>
          <p:cNvSpPr/>
          <p:nvPr/>
        </p:nvSpPr>
        <p:spPr>
          <a:xfrm>
            <a:off x="7303770" y="1521143"/>
            <a:ext cx="22860" cy="6110883"/>
          </a:xfrm>
          <a:prstGeom prst="roundRect">
            <a:avLst>
              <a:gd name="adj" fmla="val 125207"/>
            </a:avLst>
          </a:prstGeom>
          <a:solidFill>
            <a:srgbClr val="494A4B"/>
          </a:solidFill>
          <a:ln/>
        </p:spPr>
      </p:sp>
      <p:sp>
        <p:nvSpPr>
          <p:cNvPr id="4" name="Shape 2"/>
          <p:cNvSpPr/>
          <p:nvPr/>
        </p:nvSpPr>
        <p:spPr>
          <a:xfrm>
            <a:off x="6551116" y="1938814"/>
            <a:ext cx="572333" cy="22860"/>
          </a:xfrm>
          <a:prstGeom prst="roundRect">
            <a:avLst>
              <a:gd name="adj" fmla="val 125207"/>
            </a:avLst>
          </a:prstGeom>
          <a:solidFill>
            <a:srgbClr val="494A4B"/>
          </a:solidFill>
          <a:ln/>
        </p:spPr>
      </p:sp>
      <p:sp>
        <p:nvSpPr>
          <p:cNvPr id="5" name="Shape 3"/>
          <p:cNvSpPr/>
          <p:nvPr/>
        </p:nvSpPr>
        <p:spPr>
          <a:xfrm>
            <a:off x="7100590" y="1735693"/>
            <a:ext cx="429220" cy="429220"/>
          </a:xfrm>
          <a:prstGeom prst="roundRect">
            <a:avLst>
              <a:gd name="adj" fmla="val 6668"/>
            </a:avLst>
          </a:prstGeom>
          <a:solidFill>
            <a:srgbClr val="303132"/>
          </a:solidFill>
          <a:ln/>
        </p:spPr>
      </p:sp>
      <p:sp>
        <p:nvSpPr>
          <p:cNvPr id="6" name="Text 4"/>
          <p:cNvSpPr/>
          <p:nvPr/>
        </p:nvSpPr>
        <p:spPr>
          <a:xfrm>
            <a:off x="7185065" y="1787664"/>
            <a:ext cx="260152" cy="325160"/>
          </a:xfrm>
          <a:prstGeom prst="rect">
            <a:avLst/>
          </a:prstGeom>
          <a:noFill/>
          <a:ln/>
        </p:spPr>
        <p:txBody>
          <a:bodyPr wrap="none" lIns="0" tIns="0" rIns="0" bIns="0" rtlCol="0" anchor="t"/>
          <a:lstStyle/>
          <a:p>
            <a:pPr marL="0" indent="0" algn="ctr">
              <a:lnSpc>
                <a:spcPts val="2000"/>
              </a:lnSpc>
              <a:buNone/>
            </a:pPr>
            <a:r>
              <a:rPr lang="en-US" sz="2000" b="1" kern="0" spc="-20" dirty="0">
                <a:solidFill>
                  <a:srgbClr val="E2E6E9"/>
                </a:solidFill>
                <a:latin typeface="Montserrat Bold" pitchFamily="34" charset="0"/>
                <a:ea typeface="Montserrat Bold" pitchFamily="34" charset="-122"/>
                <a:cs typeface="Montserrat Bold" pitchFamily="34" charset="-120"/>
              </a:rPr>
              <a:t>1</a:t>
            </a:r>
            <a:endParaRPr lang="en-US" sz="2000" dirty="0"/>
          </a:p>
        </p:txBody>
      </p:sp>
      <p:sp>
        <p:nvSpPr>
          <p:cNvPr id="7" name="Text 5"/>
          <p:cNvSpPr/>
          <p:nvPr/>
        </p:nvSpPr>
        <p:spPr>
          <a:xfrm>
            <a:off x="4192905" y="1711881"/>
            <a:ext cx="2168247" cy="270986"/>
          </a:xfrm>
          <a:prstGeom prst="rect">
            <a:avLst/>
          </a:prstGeom>
          <a:noFill/>
          <a:ln/>
        </p:spPr>
        <p:txBody>
          <a:bodyPr wrap="none" lIns="0" tIns="0" rIns="0" bIns="0" rtlCol="0" anchor="t"/>
          <a:lstStyle/>
          <a:p>
            <a:pPr marL="0" indent="0" algn="r">
              <a:lnSpc>
                <a:spcPts val="2100"/>
              </a:lnSpc>
              <a:buNone/>
            </a:pPr>
            <a:r>
              <a:rPr lang="en-US" sz="1700" b="1" kern="0" spc="-17" dirty="0">
                <a:solidFill>
                  <a:srgbClr val="E2E6E9"/>
                </a:solidFill>
                <a:latin typeface="Montserrat Bold" pitchFamily="34" charset="0"/>
                <a:ea typeface="Montserrat Bold" pitchFamily="34" charset="-122"/>
                <a:cs typeface="Montserrat Bold" pitchFamily="34" charset="-120"/>
              </a:rPr>
              <a:t>Text Input</a:t>
            </a:r>
            <a:endParaRPr lang="en-US" sz="1700" dirty="0"/>
          </a:p>
        </p:txBody>
      </p:sp>
      <p:sp>
        <p:nvSpPr>
          <p:cNvPr id="8" name="Text 6"/>
          <p:cNvSpPr/>
          <p:nvPr/>
        </p:nvSpPr>
        <p:spPr>
          <a:xfrm>
            <a:off x="667822" y="2097286"/>
            <a:ext cx="5693331" cy="286226"/>
          </a:xfrm>
          <a:prstGeom prst="rect">
            <a:avLst/>
          </a:prstGeom>
          <a:noFill/>
          <a:ln/>
        </p:spPr>
        <p:txBody>
          <a:bodyPr wrap="non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1. User types text in their chosen language.</a:t>
            </a:r>
            <a:endParaRPr lang="en-US" sz="1500" dirty="0"/>
          </a:p>
        </p:txBody>
      </p:sp>
      <p:sp>
        <p:nvSpPr>
          <p:cNvPr id="9" name="Text 7"/>
          <p:cNvSpPr/>
          <p:nvPr/>
        </p:nvSpPr>
        <p:spPr>
          <a:xfrm>
            <a:off x="667822" y="2497931"/>
            <a:ext cx="5693331" cy="572453"/>
          </a:xfrm>
          <a:prstGeom prst="rect">
            <a:avLst/>
          </a:prstGeom>
          <a:noFill/>
          <a:ln/>
        </p:spPr>
        <p:txBody>
          <a:bodyPr wrap="squar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2. Language detection (if needed) and translation to English (using Sarvam AI).</a:t>
            </a:r>
            <a:endParaRPr lang="en-US" sz="1500" dirty="0"/>
          </a:p>
        </p:txBody>
      </p:sp>
      <p:sp>
        <p:nvSpPr>
          <p:cNvPr id="10" name="Text 8"/>
          <p:cNvSpPr/>
          <p:nvPr/>
        </p:nvSpPr>
        <p:spPr>
          <a:xfrm>
            <a:off x="667822" y="3184803"/>
            <a:ext cx="5693331" cy="286226"/>
          </a:xfrm>
          <a:prstGeom prst="rect">
            <a:avLst/>
          </a:prstGeom>
          <a:noFill/>
          <a:ln/>
        </p:spPr>
        <p:txBody>
          <a:bodyPr wrap="non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3. English input sent to LLM (GORQ).</a:t>
            </a:r>
            <a:endParaRPr lang="en-US" sz="1500" dirty="0"/>
          </a:p>
        </p:txBody>
      </p:sp>
      <p:sp>
        <p:nvSpPr>
          <p:cNvPr id="11" name="Text 9"/>
          <p:cNvSpPr/>
          <p:nvPr/>
        </p:nvSpPr>
        <p:spPr>
          <a:xfrm>
            <a:off x="667822" y="3585448"/>
            <a:ext cx="5693331" cy="286226"/>
          </a:xfrm>
          <a:prstGeom prst="rect">
            <a:avLst/>
          </a:prstGeom>
          <a:noFill/>
          <a:ln/>
        </p:spPr>
        <p:txBody>
          <a:bodyPr wrap="non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4. LLM generates response in English.</a:t>
            </a:r>
            <a:endParaRPr lang="en-US" sz="1500" dirty="0"/>
          </a:p>
        </p:txBody>
      </p:sp>
      <p:sp>
        <p:nvSpPr>
          <p:cNvPr id="12" name="Text 10"/>
          <p:cNvSpPr/>
          <p:nvPr/>
        </p:nvSpPr>
        <p:spPr>
          <a:xfrm>
            <a:off x="667822" y="3986093"/>
            <a:ext cx="5693331" cy="286226"/>
          </a:xfrm>
          <a:prstGeom prst="rect">
            <a:avLst/>
          </a:prstGeom>
          <a:noFill/>
          <a:ln/>
        </p:spPr>
        <p:txBody>
          <a:bodyPr wrap="non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5. English response translated back to input language (Sarvam AI).</a:t>
            </a:r>
            <a:endParaRPr lang="en-US" sz="1500" dirty="0"/>
          </a:p>
        </p:txBody>
      </p:sp>
      <p:sp>
        <p:nvSpPr>
          <p:cNvPr id="13" name="Text 11"/>
          <p:cNvSpPr/>
          <p:nvPr/>
        </p:nvSpPr>
        <p:spPr>
          <a:xfrm>
            <a:off x="667822" y="4386739"/>
            <a:ext cx="5693331" cy="286226"/>
          </a:xfrm>
          <a:prstGeom prst="rect">
            <a:avLst/>
          </a:prstGeom>
          <a:noFill/>
          <a:ln/>
        </p:spPr>
        <p:txBody>
          <a:bodyPr wrap="non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6. Translated response transliterated (Sarvam AI).</a:t>
            </a:r>
            <a:endParaRPr lang="en-US" sz="1500" dirty="0"/>
          </a:p>
        </p:txBody>
      </p:sp>
      <p:sp>
        <p:nvSpPr>
          <p:cNvPr id="14" name="Text 12"/>
          <p:cNvSpPr/>
          <p:nvPr/>
        </p:nvSpPr>
        <p:spPr>
          <a:xfrm>
            <a:off x="667822" y="4787384"/>
            <a:ext cx="5693331" cy="286226"/>
          </a:xfrm>
          <a:prstGeom prst="rect">
            <a:avLst/>
          </a:prstGeom>
          <a:noFill/>
          <a:ln/>
        </p:spPr>
        <p:txBody>
          <a:bodyPr wrap="none" lIns="0" tIns="0" rIns="0" bIns="0" rtlCol="0" anchor="t"/>
          <a:lstStyle/>
          <a:p>
            <a:pPr marL="0" indent="0" algn="r">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7. Response displayed to the user in the correct language and script.</a:t>
            </a:r>
            <a:endParaRPr lang="en-US" sz="1500" dirty="0"/>
          </a:p>
        </p:txBody>
      </p:sp>
      <p:sp>
        <p:nvSpPr>
          <p:cNvPr id="15" name="Shape 13"/>
          <p:cNvSpPr/>
          <p:nvPr/>
        </p:nvSpPr>
        <p:spPr>
          <a:xfrm>
            <a:off x="7506950" y="2892743"/>
            <a:ext cx="572333" cy="22860"/>
          </a:xfrm>
          <a:prstGeom prst="roundRect">
            <a:avLst>
              <a:gd name="adj" fmla="val 125207"/>
            </a:avLst>
          </a:prstGeom>
          <a:solidFill>
            <a:srgbClr val="494A4B"/>
          </a:solidFill>
          <a:ln/>
        </p:spPr>
      </p:sp>
      <p:sp>
        <p:nvSpPr>
          <p:cNvPr id="16" name="Shape 14"/>
          <p:cNvSpPr/>
          <p:nvPr/>
        </p:nvSpPr>
        <p:spPr>
          <a:xfrm>
            <a:off x="7100590" y="2689622"/>
            <a:ext cx="429220" cy="429220"/>
          </a:xfrm>
          <a:prstGeom prst="roundRect">
            <a:avLst>
              <a:gd name="adj" fmla="val 6668"/>
            </a:avLst>
          </a:prstGeom>
          <a:solidFill>
            <a:srgbClr val="303132"/>
          </a:solidFill>
          <a:ln/>
        </p:spPr>
      </p:sp>
      <p:sp>
        <p:nvSpPr>
          <p:cNvPr id="17" name="Text 15"/>
          <p:cNvSpPr/>
          <p:nvPr/>
        </p:nvSpPr>
        <p:spPr>
          <a:xfrm>
            <a:off x="7185065" y="2741593"/>
            <a:ext cx="260152" cy="325160"/>
          </a:xfrm>
          <a:prstGeom prst="rect">
            <a:avLst/>
          </a:prstGeom>
          <a:noFill/>
          <a:ln/>
        </p:spPr>
        <p:txBody>
          <a:bodyPr wrap="none" lIns="0" tIns="0" rIns="0" bIns="0" rtlCol="0" anchor="t"/>
          <a:lstStyle/>
          <a:p>
            <a:pPr marL="0" indent="0" algn="ctr">
              <a:lnSpc>
                <a:spcPts val="2000"/>
              </a:lnSpc>
              <a:buNone/>
            </a:pPr>
            <a:r>
              <a:rPr lang="en-US" sz="2000" b="1" kern="0" spc="-20" dirty="0">
                <a:solidFill>
                  <a:srgbClr val="E2E6E9"/>
                </a:solidFill>
                <a:latin typeface="Montserrat Bold" pitchFamily="34" charset="0"/>
                <a:ea typeface="Montserrat Bold" pitchFamily="34" charset="-122"/>
                <a:cs typeface="Montserrat Bold" pitchFamily="34" charset="-120"/>
              </a:rPr>
              <a:t>2</a:t>
            </a:r>
            <a:endParaRPr lang="en-US" sz="2000" dirty="0"/>
          </a:p>
        </p:txBody>
      </p:sp>
      <p:sp>
        <p:nvSpPr>
          <p:cNvPr id="18" name="Text 16"/>
          <p:cNvSpPr/>
          <p:nvPr/>
        </p:nvSpPr>
        <p:spPr>
          <a:xfrm>
            <a:off x="8269248" y="2665809"/>
            <a:ext cx="2168247" cy="270986"/>
          </a:xfrm>
          <a:prstGeom prst="rect">
            <a:avLst/>
          </a:prstGeom>
          <a:noFill/>
          <a:ln/>
        </p:spPr>
        <p:txBody>
          <a:bodyPr wrap="none" lIns="0" tIns="0" rIns="0" bIns="0" rtlCol="0" anchor="t"/>
          <a:lstStyle/>
          <a:p>
            <a:pPr marL="0" indent="0" algn="l">
              <a:lnSpc>
                <a:spcPts val="2100"/>
              </a:lnSpc>
              <a:buNone/>
            </a:pPr>
            <a:r>
              <a:rPr lang="en-US" sz="1700" b="1" kern="0" spc="-17" dirty="0">
                <a:solidFill>
                  <a:srgbClr val="E2E6E9"/>
                </a:solidFill>
                <a:latin typeface="Montserrat Bold" pitchFamily="34" charset="0"/>
                <a:ea typeface="Montserrat Bold" pitchFamily="34" charset="-122"/>
                <a:cs typeface="Montserrat Bold" pitchFamily="34" charset="-120"/>
              </a:rPr>
              <a:t>Voice Input</a:t>
            </a:r>
            <a:endParaRPr lang="en-US" sz="1700" dirty="0"/>
          </a:p>
        </p:txBody>
      </p:sp>
      <p:sp>
        <p:nvSpPr>
          <p:cNvPr id="19" name="Text 17"/>
          <p:cNvSpPr/>
          <p:nvPr/>
        </p:nvSpPr>
        <p:spPr>
          <a:xfrm>
            <a:off x="8269248" y="3051215"/>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1. User speaks into microphone.</a:t>
            </a:r>
            <a:endParaRPr lang="en-US" sz="1500" dirty="0"/>
          </a:p>
        </p:txBody>
      </p:sp>
      <p:sp>
        <p:nvSpPr>
          <p:cNvPr id="20" name="Text 18"/>
          <p:cNvSpPr/>
          <p:nvPr/>
        </p:nvSpPr>
        <p:spPr>
          <a:xfrm>
            <a:off x="8269248" y="3451860"/>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2. Audio recorded and processed.</a:t>
            </a:r>
            <a:endParaRPr lang="en-US" sz="1500" dirty="0"/>
          </a:p>
        </p:txBody>
      </p:sp>
      <p:sp>
        <p:nvSpPr>
          <p:cNvPr id="21" name="Text 19"/>
          <p:cNvSpPr/>
          <p:nvPr/>
        </p:nvSpPr>
        <p:spPr>
          <a:xfrm>
            <a:off x="8269248" y="3852505"/>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3. Speech-to-Text conversion using Sarvam AI STT API.</a:t>
            </a:r>
            <a:endParaRPr lang="en-US" sz="1500" dirty="0"/>
          </a:p>
        </p:txBody>
      </p:sp>
      <p:sp>
        <p:nvSpPr>
          <p:cNvPr id="22" name="Text 20"/>
          <p:cNvSpPr/>
          <p:nvPr/>
        </p:nvSpPr>
        <p:spPr>
          <a:xfrm>
            <a:off x="8269248" y="4253151"/>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4. Detected text (in user's language) translated to English (Sarvam AI).</a:t>
            </a:r>
            <a:endParaRPr lang="en-US" sz="1500" dirty="0"/>
          </a:p>
        </p:txBody>
      </p:sp>
      <p:sp>
        <p:nvSpPr>
          <p:cNvPr id="23" name="Text 21"/>
          <p:cNvSpPr/>
          <p:nvPr/>
        </p:nvSpPr>
        <p:spPr>
          <a:xfrm>
            <a:off x="8269248" y="4653796"/>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5. English input sent to LLM (GORQ).</a:t>
            </a:r>
            <a:endParaRPr lang="en-US" sz="1500" dirty="0"/>
          </a:p>
        </p:txBody>
      </p:sp>
      <p:sp>
        <p:nvSpPr>
          <p:cNvPr id="24" name="Text 22"/>
          <p:cNvSpPr/>
          <p:nvPr/>
        </p:nvSpPr>
        <p:spPr>
          <a:xfrm>
            <a:off x="8269248" y="5054441"/>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6. LLM generates response in English.</a:t>
            </a:r>
            <a:endParaRPr lang="en-US" sz="1500" dirty="0"/>
          </a:p>
        </p:txBody>
      </p:sp>
      <p:sp>
        <p:nvSpPr>
          <p:cNvPr id="25" name="Text 23"/>
          <p:cNvSpPr/>
          <p:nvPr/>
        </p:nvSpPr>
        <p:spPr>
          <a:xfrm>
            <a:off x="8269248" y="5455087"/>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7. English response translated back to user's language (Sarvam AI).</a:t>
            </a:r>
            <a:endParaRPr lang="en-US" sz="1500" dirty="0"/>
          </a:p>
        </p:txBody>
      </p:sp>
      <p:sp>
        <p:nvSpPr>
          <p:cNvPr id="26" name="Text 24"/>
          <p:cNvSpPr/>
          <p:nvPr/>
        </p:nvSpPr>
        <p:spPr>
          <a:xfrm>
            <a:off x="8269248" y="5855732"/>
            <a:ext cx="5693331" cy="286226"/>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8. Translated response transliterated (Sarvam AI).</a:t>
            </a:r>
            <a:endParaRPr lang="en-US" sz="1500" dirty="0"/>
          </a:p>
        </p:txBody>
      </p:sp>
      <p:sp>
        <p:nvSpPr>
          <p:cNvPr id="27" name="Text 25"/>
          <p:cNvSpPr/>
          <p:nvPr/>
        </p:nvSpPr>
        <p:spPr>
          <a:xfrm>
            <a:off x="8269248" y="6256377"/>
            <a:ext cx="5693331" cy="572453"/>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latin typeface="Source Sans Pro" pitchFamily="34" charset="0"/>
                <a:ea typeface="Source Sans Pro" pitchFamily="34" charset="-122"/>
                <a:cs typeface="Source Sans Pro" pitchFamily="34" charset="-120"/>
              </a:rPr>
              <a:t>9. Text response displayed, and audio response generated and played (Sarvam AI TTS).</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782723"/>
            <a:ext cx="7416403" cy="2103834"/>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Multilingual Loan Advisor: Bridging Financial Inclusion</a:t>
            </a:r>
            <a:endParaRPr lang="en-US" sz="4400" dirty="0"/>
          </a:p>
        </p:txBody>
      </p:sp>
      <p:sp>
        <p:nvSpPr>
          <p:cNvPr id="4" name="Text 1"/>
          <p:cNvSpPr/>
          <p:nvPr/>
        </p:nvSpPr>
        <p:spPr>
          <a:xfrm>
            <a:off x="6350198" y="4256723"/>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 comprehensive multilingual loan advisor application that makes financial advice accessible to non-English speakers across India, supporting multiple input methods and languages to promote financial inclusion.</a:t>
            </a:r>
            <a:endParaRPr lang="en-US" sz="1900" dirty="0"/>
          </a:p>
        </p:txBody>
      </p:sp>
      <p:sp>
        <p:nvSpPr>
          <p:cNvPr id="5" name="Shape 2"/>
          <p:cNvSpPr/>
          <p:nvPr/>
        </p:nvSpPr>
        <p:spPr>
          <a:xfrm>
            <a:off x="6350198" y="6033492"/>
            <a:ext cx="394930" cy="394930"/>
          </a:xfrm>
          <a:prstGeom prst="roundRect">
            <a:avLst>
              <a:gd name="adj" fmla="val 23151155"/>
            </a:avLst>
          </a:prstGeom>
          <a:noFill/>
          <a:ln w="7620">
            <a:solidFill>
              <a:srgbClr val="FFFFFF"/>
            </a:solidFill>
            <a:prstDash val="solid"/>
          </a:ln>
        </p:spPr>
      </p:sp>
      <p:sp>
        <p:nvSpPr>
          <p:cNvPr id="7" name="Text 3"/>
          <p:cNvSpPr/>
          <p:nvPr/>
        </p:nvSpPr>
        <p:spPr>
          <a:xfrm>
            <a:off x="6868478" y="6015037"/>
            <a:ext cx="2964299" cy="431840"/>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1377" y="807839"/>
            <a:ext cx="7614047" cy="1241822"/>
          </a:xfrm>
          <a:prstGeom prst="rect">
            <a:avLst/>
          </a:prstGeom>
          <a:noFill/>
          <a:ln/>
        </p:spPr>
        <p:txBody>
          <a:bodyPr wrap="square" lIns="0" tIns="0" rIns="0" bIns="0" rtlCol="0" anchor="t"/>
          <a:lstStyle/>
          <a:p>
            <a:pPr marL="0" indent="0" algn="l">
              <a:lnSpc>
                <a:spcPts val="4850"/>
              </a:lnSpc>
              <a:buNone/>
            </a:pPr>
            <a:r>
              <a:rPr lang="en-US" sz="3900" b="1" kern="0" spc="-39" dirty="0">
                <a:solidFill>
                  <a:srgbClr val="FFFFFF"/>
                </a:solidFill>
                <a:latin typeface="Montserrat Bold" pitchFamily="34" charset="0"/>
                <a:ea typeface="Montserrat Bold" pitchFamily="34" charset="-122"/>
                <a:cs typeface="Montserrat Bold" pitchFamily="34" charset="-120"/>
              </a:rPr>
              <a:t>The Challenge: Financial Access &amp; Language</a:t>
            </a:r>
            <a:endParaRPr lang="en-US" sz="3900" dirty="0"/>
          </a:p>
        </p:txBody>
      </p:sp>
      <p:sp>
        <p:nvSpPr>
          <p:cNvPr id="4" name="Shape 1"/>
          <p:cNvSpPr/>
          <p:nvPr/>
        </p:nvSpPr>
        <p:spPr>
          <a:xfrm>
            <a:off x="6251377" y="2623304"/>
            <a:ext cx="491728" cy="491728"/>
          </a:xfrm>
          <a:prstGeom prst="roundRect">
            <a:avLst>
              <a:gd name="adj" fmla="val 6667"/>
            </a:avLst>
          </a:prstGeom>
          <a:solidFill>
            <a:srgbClr val="303132"/>
          </a:solidFill>
          <a:ln/>
        </p:spPr>
      </p:sp>
      <p:sp>
        <p:nvSpPr>
          <p:cNvPr id="5" name="Text 2"/>
          <p:cNvSpPr/>
          <p:nvPr/>
        </p:nvSpPr>
        <p:spPr>
          <a:xfrm>
            <a:off x="6348234" y="2682895"/>
            <a:ext cx="298013" cy="372547"/>
          </a:xfrm>
          <a:prstGeom prst="rect">
            <a:avLst/>
          </a:prstGeom>
          <a:noFill/>
          <a:ln/>
        </p:spPr>
        <p:txBody>
          <a:bodyPr wrap="none" lIns="0" tIns="0" rIns="0" bIns="0" rtlCol="0" anchor="t"/>
          <a:lstStyle/>
          <a:p>
            <a:pPr marL="0" indent="0" algn="ctr">
              <a:lnSpc>
                <a:spcPts val="2300"/>
              </a:lnSpc>
              <a:buNone/>
            </a:pPr>
            <a:r>
              <a:rPr lang="en-US" sz="2300" b="1" kern="0" spc="-23" dirty="0">
                <a:solidFill>
                  <a:srgbClr val="E2E6E9"/>
                </a:solidFill>
                <a:latin typeface="Montserrat Bold" pitchFamily="34" charset="0"/>
                <a:ea typeface="Montserrat Bold" pitchFamily="34" charset="-122"/>
                <a:cs typeface="Montserrat Bold" pitchFamily="34" charset="-120"/>
              </a:rPr>
              <a:t>1</a:t>
            </a:r>
            <a:endParaRPr lang="en-US" sz="2300" dirty="0"/>
          </a:p>
        </p:txBody>
      </p:sp>
      <p:sp>
        <p:nvSpPr>
          <p:cNvPr id="6" name="Text 3"/>
          <p:cNvSpPr/>
          <p:nvPr/>
        </p:nvSpPr>
        <p:spPr>
          <a:xfrm>
            <a:off x="6961584" y="2623304"/>
            <a:ext cx="2483644"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Language Barriers</a:t>
            </a:r>
            <a:endParaRPr lang="en-US" sz="1950" dirty="0"/>
          </a:p>
        </p:txBody>
      </p:sp>
      <p:sp>
        <p:nvSpPr>
          <p:cNvPr id="7" name="Text 4"/>
          <p:cNvSpPr/>
          <p:nvPr/>
        </p:nvSpPr>
        <p:spPr>
          <a:xfrm>
            <a:off x="6961584" y="3064788"/>
            <a:ext cx="6903839" cy="327898"/>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Many people in India need financial guidance, especially regarding loans.</a:t>
            </a:r>
            <a:endParaRPr lang="en-US" sz="1700" dirty="0"/>
          </a:p>
        </p:txBody>
      </p:sp>
      <p:sp>
        <p:nvSpPr>
          <p:cNvPr id="8" name="Shape 5"/>
          <p:cNvSpPr/>
          <p:nvPr/>
        </p:nvSpPr>
        <p:spPr>
          <a:xfrm>
            <a:off x="6251377" y="3857030"/>
            <a:ext cx="491728" cy="491728"/>
          </a:xfrm>
          <a:prstGeom prst="roundRect">
            <a:avLst>
              <a:gd name="adj" fmla="val 6667"/>
            </a:avLst>
          </a:prstGeom>
          <a:solidFill>
            <a:srgbClr val="303132"/>
          </a:solidFill>
          <a:ln/>
        </p:spPr>
      </p:sp>
      <p:sp>
        <p:nvSpPr>
          <p:cNvPr id="9" name="Text 6"/>
          <p:cNvSpPr/>
          <p:nvPr/>
        </p:nvSpPr>
        <p:spPr>
          <a:xfrm>
            <a:off x="6348234" y="3916620"/>
            <a:ext cx="298013" cy="372547"/>
          </a:xfrm>
          <a:prstGeom prst="rect">
            <a:avLst/>
          </a:prstGeom>
          <a:noFill/>
          <a:ln/>
        </p:spPr>
        <p:txBody>
          <a:bodyPr wrap="none" lIns="0" tIns="0" rIns="0" bIns="0" rtlCol="0" anchor="t"/>
          <a:lstStyle/>
          <a:p>
            <a:pPr marL="0" indent="0" algn="ctr">
              <a:lnSpc>
                <a:spcPts val="2300"/>
              </a:lnSpc>
              <a:buNone/>
            </a:pPr>
            <a:r>
              <a:rPr lang="en-US" sz="2300" b="1" kern="0" spc="-23" dirty="0">
                <a:solidFill>
                  <a:srgbClr val="E2E6E9"/>
                </a:solidFill>
                <a:latin typeface="Montserrat Bold" pitchFamily="34" charset="0"/>
                <a:ea typeface="Montserrat Bold" pitchFamily="34" charset="-122"/>
                <a:cs typeface="Montserrat Bold" pitchFamily="34" charset="-120"/>
              </a:rPr>
              <a:t>2</a:t>
            </a:r>
            <a:endParaRPr lang="en-US" sz="2300" dirty="0"/>
          </a:p>
        </p:txBody>
      </p:sp>
      <p:sp>
        <p:nvSpPr>
          <p:cNvPr id="10" name="Text 7"/>
          <p:cNvSpPr/>
          <p:nvPr/>
        </p:nvSpPr>
        <p:spPr>
          <a:xfrm>
            <a:off x="6961584" y="3857030"/>
            <a:ext cx="2483644"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Limited Access</a:t>
            </a:r>
            <a:endParaRPr lang="en-US" sz="1950" dirty="0"/>
          </a:p>
        </p:txBody>
      </p:sp>
      <p:sp>
        <p:nvSpPr>
          <p:cNvPr id="11" name="Text 8"/>
          <p:cNvSpPr/>
          <p:nvPr/>
        </p:nvSpPr>
        <p:spPr>
          <a:xfrm>
            <a:off x="6961584" y="4298513"/>
            <a:ext cx="6903839" cy="327898"/>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Language barriers often hinder access to financial information and services.</a:t>
            </a:r>
            <a:endParaRPr lang="en-US" sz="1700" dirty="0"/>
          </a:p>
        </p:txBody>
      </p:sp>
      <p:sp>
        <p:nvSpPr>
          <p:cNvPr id="12" name="Shape 9"/>
          <p:cNvSpPr/>
          <p:nvPr/>
        </p:nvSpPr>
        <p:spPr>
          <a:xfrm>
            <a:off x="6251377" y="5090755"/>
            <a:ext cx="491728" cy="491728"/>
          </a:xfrm>
          <a:prstGeom prst="roundRect">
            <a:avLst>
              <a:gd name="adj" fmla="val 6667"/>
            </a:avLst>
          </a:prstGeom>
          <a:solidFill>
            <a:srgbClr val="303132"/>
          </a:solidFill>
          <a:ln/>
        </p:spPr>
      </p:sp>
      <p:sp>
        <p:nvSpPr>
          <p:cNvPr id="13" name="Text 10"/>
          <p:cNvSpPr/>
          <p:nvPr/>
        </p:nvSpPr>
        <p:spPr>
          <a:xfrm>
            <a:off x="6348234" y="5150346"/>
            <a:ext cx="298013" cy="372547"/>
          </a:xfrm>
          <a:prstGeom prst="rect">
            <a:avLst/>
          </a:prstGeom>
          <a:noFill/>
          <a:ln/>
        </p:spPr>
        <p:txBody>
          <a:bodyPr wrap="none" lIns="0" tIns="0" rIns="0" bIns="0" rtlCol="0" anchor="t"/>
          <a:lstStyle/>
          <a:p>
            <a:pPr marL="0" indent="0" algn="ctr">
              <a:lnSpc>
                <a:spcPts val="2300"/>
              </a:lnSpc>
              <a:buNone/>
            </a:pPr>
            <a:r>
              <a:rPr lang="en-US" sz="2300" b="1" kern="0" spc="-23" dirty="0">
                <a:solidFill>
                  <a:srgbClr val="E2E6E9"/>
                </a:solidFill>
                <a:latin typeface="Montserrat Bold" pitchFamily="34" charset="0"/>
                <a:ea typeface="Montserrat Bold" pitchFamily="34" charset="-122"/>
                <a:cs typeface="Montserrat Bold" pitchFamily="34" charset="-120"/>
              </a:rPr>
              <a:t>3</a:t>
            </a:r>
            <a:endParaRPr lang="en-US" sz="2300" dirty="0"/>
          </a:p>
        </p:txBody>
      </p:sp>
      <p:sp>
        <p:nvSpPr>
          <p:cNvPr id="14" name="Text 11"/>
          <p:cNvSpPr/>
          <p:nvPr/>
        </p:nvSpPr>
        <p:spPr>
          <a:xfrm>
            <a:off x="6961584" y="5090755"/>
            <a:ext cx="3224213"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English-Centric Solutions</a:t>
            </a:r>
            <a:endParaRPr lang="en-US" sz="1950" dirty="0"/>
          </a:p>
        </p:txBody>
      </p:sp>
      <p:sp>
        <p:nvSpPr>
          <p:cNvPr id="15" name="Text 12"/>
          <p:cNvSpPr/>
          <p:nvPr/>
        </p:nvSpPr>
        <p:spPr>
          <a:xfrm>
            <a:off x="6961584" y="5532239"/>
            <a:ext cx="6903839" cy="327898"/>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Existing solutions are often English-centric, excluding a large population.</a:t>
            </a:r>
            <a:endParaRPr lang="en-US" sz="1700" dirty="0"/>
          </a:p>
        </p:txBody>
      </p:sp>
      <p:sp>
        <p:nvSpPr>
          <p:cNvPr id="16" name="Shape 13"/>
          <p:cNvSpPr/>
          <p:nvPr/>
        </p:nvSpPr>
        <p:spPr>
          <a:xfrm>
            <a:off x="6251377" y="6324481"/>
            <a:ext cx="491728" cy="491728"/>
          </a:xfrm>
          <a:prstGeom prst="roundRect">
            <a:avLst>
              <a:gd name="adj" fmla="val 6667"/>
            </a:avLst>
          </a:prstGeom>
          <a:solidFill>
            <a:srgbClr val="303132"/>
          </a:solidFill>
          <a:ln/>
        </p:spPr>
      </p:sp>
      <p:sp>
        <p:nvSpPr>
          <p:cNvPr id="17" name="Text 14"/>
          <p:cNvSpPr/>
          <p:nvPr/>
        </p:nvSpPr>
        <p:spPr>
          <a:xfrm>
            <a:off x="6348234" y="6384072"/>
            <a:ext cx="298013" cy="372547"/>
          </a:xfrm>
          <a:prstGeom prst="rect">
            <a:avLst/>
          </a:prstGeom>
          <a:noFill/>
          <a:ln/>
        </p:spPr>
        <p:txBody>
          <a:bodyPr wrap="none" lIns="0" tIns="0" rIns="0" bIns="0" rtlCol="0" anchor="t"/>
          <a:lstStyle/>
          <a:p>
            <a:pPr marL="0" indent="0" algn="ctr">
              <a:lnSpc>
                <a:spcPts val="2300"/>
              </a:lnSpc>
              <a:buNone/>
            </a:pPr>
            <a:r>
              <a:rPr lang="en-US" sz="2300" b="1" kern="0" spc="-23" dirty="0">
                <a:solidFill>
                  <a:srgbClr val="E2E6E9"/>
                </a:solidFill>
                <a:latin typeface="Montserrat Bold" pitchFamily="34" charset="0"/>
                <a:ea typeface="Montserrat Bold" pitchFamily="34" charset="-122"/>
                <a:cs typeface="Montserrat Bold" pitchFamily="34" charset="-120"/>
              </a:rPr>
              <a:t>4</a:t>
            </a:r>
            <a:endParaRPr lang="en-US" sz="2300" dirty="0"/>
          </a:p>
        </p:txBody>
      </p:sp>
      <p:sp>
        <p:nvSpPr>
          <p:cNvPr id="18" name="Text 15"/>
          <p:cNvSpPr/>
          <p:nvPr/>
        </p:nvSpPr>
        <p:spPr>
          <a:xfrm>
            <a:off x="6961584" y="6324481"/>
            <a:ext cx="2483644"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Key Problem</a:t>
            </a:r>
            <a:endParaRPr lang="en-US" sz="1950" dirty="0"/>
          </a:p>
        </p:txBody>
      </p:sp>
      <p:sp>
        <p:nvSpPr>
          <p:cNvPr id="19" name="Text 16"/>
          <p:cNvSpPr/>
          <p:nvPr/>
        </p:nvSpPr>
        <p:spPr>
          <a:xfrm>
            <a:off x="6961584" y="6765965"/>
            <a:ext cx="6903839" cy="655796"/>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How to make loan advice accessible to everyone, regardless of their language?</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120616"/>
            <a:ext cx="7875151"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Live Demo: See it in Action!</a:t>
            </a:r>
            <a:endParaRPr lang="en-US" sz="4400" dirty="0"/>
          </a:p>
        </p:txBody>
      </p:sp>
      <p:pic>
        <p:nvPicPr>
          <p:cNvPr id="3" name="Image 0" descr="preencoded.png"/>
          <p:cNvPicPr>
            <a:picLocks noChangeAspect="1"/>
          </p:cNvPicPr>
          <p:nvPr/>
        </p:nvPicPr>
        <p:blipFill>
          <a:blip r:embed="rId3"/>
          <a:stretch>
            <a:fillRect/>
          </a:stretch>
        </p:blipFill>
        <p:spPr>
          <a:xfrm>
            <a:off x="863798" y="2315528"/>
            <a:ext cx="4054078" cy="2505551"/>
          </a:xfrm>
          <a:prstGeom prst="rect">
            <a:avLst/>
          </a:prstGeom>
        </p:spPr>
      </p:pic>
      <p:sp>
        <p:nvSpPr>
          <p:cNvPr id="4" name="Text 1"/>
          <p:cNvSpPr/>
          <p:nvPr/>
        </p:nvSpPr>
        <p:spPr>
          <a:xfrm>
            <a:off x="863798" y="5129570"/>
            <a:ext cx="2872383"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Language Selection</a:t>
            </a:r>
            <a:endParaRPr lang="en-US" sz="2200" dirty="0"/>
          </a:p>
        </p:txBody>
      </p:sp>
      <p:sp>
        <p:nvSpPr>
          <p:cNvPr id="5" name="Text 2"/>
          <p:cNvSpPr/>
          <p:nvPr/>
        </p:nvSpPr>
        <p:spPr>
          <a:xfrm>
            <a:off x="863798" y="5628203"/>
            <a:ext cx="4054078"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Language selection in the sidebar allows users to choose their preferred language for interaction.</a:t>
            </a:r>
            <a:endParaRPr lang="en-US" sz="1900" dirty="0"/>
          </a:p>
        </p:txBody>
      </p:sp>
      <p:pic>
        <p:nvPicPr>
          <p:cNvPr id="6" name="Image 1" descr="preencoded.png"/>
          <p:cNvPicPr>
            <a:picLocks noChangeAspect="1"/>
          </p:cNvPicPr>
          <p:nvPr/>
        </p:nvPicPr>
        <p:blipFill>
          <a:blip r:embed="rId4"/>
          <a:stretch>
            <a:fillRect/>
          </a:stretch>
        </p:blipFill>
        <p:spPr>
          <a:xfrm>
            <a:off x="5288042" y="2315528"/>
            <a:ext cx="4054197" cy="2505670"/>
          </a:xfrm>
          <a:prstGeom prst="rect">
            <a:avLst/>
          </a:prstGeom>
        </p:spPr>
      </p:pic>
      <p:sp>
        <p:nvSpPr>
          <p:cNvPr id="7" name="Text 3"/>
          <p:cNvSpPr/>
          <p:nvPr/>
        </p:nvSpPr>
        <p:spPr>
          <a:xfrm>
            <a:off x="5288042" y="5129689"/>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Text Input</a:t>
            </a:r>
            <a:endParaRPr lang="en-US" sz="2200" dirty="0"/>
          </a:p>
        </p:txBody>
      </p:sp>
      <p:sp>
        <p:nvSpPr>
          <p:cNvPr id="8" name="Text 4"/>
          <p:cNvSpPr/>
          <p:nvPr/>
        </p:nvSpPr>
        <p:spPr>
          <a:xfrm>
            <a:off x="5288042" y="5628323"/>
            <a:ext cx="4054197"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Text input interaction allows users to ask loan eligibility questions in their native language.</a:t>
            </a:r>
            <a:endParaRPr lang="en-US" sz="1900" dirty="0"/>
          </a:p>
        </p:txBody>
      </p:sp>
      <p:pic>
        <p:nvPicPr>
          <p:cNvPr id="9" name="Image 2" descr="preencoded.png"/>
          <p:cNvPicPr>
            <a:picLocks noChangeAspect="1"/>
          </p:cNvPicPr>
          <p:nvPr/>
        </p:nvPicPr>
        <p:blipFill>
          <a:blip r:embed="rId5"/>
          <a:stretch>
            <a:fillRect/>
          </a:stretch>
        </p:blipFill>
        <p:spPr>
          <a:xfrm>
            <a:off x="9712404" y="2315528"/>
            <a:ext cx="4054197" cy="2505670"/>
          </a:xfrm>
          <a:prstGeom prst="rect">
            <a:avLst/>
          </a:prstGeom>
        </p:spPr>
      </p:pic>
      <p:sp>
        <p:nvSpPr>
          <p:cNvPr id="10" name="Text 5"/>
          <p:cNvSpPr/>
          <p:nvPr/>
        </p:nvSpPr>
        <p:spPr>
          <a:xfrm>
            <a:off x="9712404" y="5129689"/>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Voice Input</a:t>
            </a:r>
            <a:endParaRPr lang="en-US" sz="2200" dirty="0"/>
          </a:p>
        </p:txBody>
      </p:sp>
      <p:sp>
        <p:nvSpPr>
          <p:cNvPr id="11" name="Text 6"/>
          <p:cNvSpPr/>
          <p:nvPr/>
        </p:nvSpPr>
        <p:spPr>
          <a:xfrm>
            <a:off x="9712404" y="5628323"/>
            <a:ext cx="4054197"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Voice input interaction demonstrates how users can speak their queries and observe responses in their input language.</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1755"/>
          </a:xfrm>
          <a:prstGeom prst="rect">
            <a:avLst/>
          </a:prstGeom>
        </p:spPr>
      </p:pic>
      <p:sp>
        <p:nvSpPr>
          <p:cNvPr id="3" name="Text 0"/>
          <p:cNvSpPr/>
          <p:nvPr/>
        </p:nvSpPr>
        <p:spPr>
          <a:xfrm>
            <a:off x="731282" y="3231118"/>
            <a:ext cx="12444651" cy="593646"/>
          </a:xfrm>
          <a:prstGeom prst="rect">
            <a:avLst/>
          </a:prstGeom>
          <a:noFill/>
          <a:ln/>
        </p:spPr>
        <p:txBody>
          <a:bodyPr wrap="none" lIns="0" tIns="0" rIns="0" bIns="0" rtlCol="0" anchor="t"/>
          <a:lstStyle/>
          <a:p>
            <a:pPr marL="0" indent="0" algn="l">
              <a:lnSpc>
                <a:spcPts val="4650"/>
              </a:lnSpc>
              <a:buNone/>
            </a:pPr>
            <a:r>
              <a:rPr lang="en-US" sz="3700" b="1" kern="0" spc="-37" dirty="0">
                <a:solidFill>
                  <a:srgbClr val="FFFFFF"/>
                </a:solidFill>
                <a:latin typeface="Montserrat Bold" pitchFamily="34" charset="0"/>
                <a:ea typeface="Montserrat Bold" pitchFamily="34" charset="-122"/>
                <a:cs typeface="Montserrat Bold" pitchFamily="34" charset="-120"/>
              </a:rPr>
              <a:t>Example Script: Gemini Fallback (Optional Feature)</a:t>
            </a:r>
            <a:endParaRPr lang="en-US" sz="3700" dirty="0"/>
          </a:p>
        </p:txBody>
      </p:sp>
      <p:pic>
        <p:nvPicPr>
          <p:cNvPr id="4" name="Image 1" descr="preencoded.png"/>
          <p:cNvPicPr>
            <a:picLocks noChangeAspect="1"/>
          </p:cNvPicPr>
          <p:nvPr/>
        </p:nvPicPr>
        <p:blipFill>
          <a:blip r:embed="rId4"/>
          <a:stretch>
            <a:fillRect/>
          </a:stretch>
        </p:blipFill>
        <p:spPr>
          <a:xfrm>
            <a:off x="731282" y="4138136"/>
            <a:ext cx="4389239" cy="835700"/>
          </a:xfrm>
          <a:prstGeom prst="rect">
            <a:avLst/>
          </a:prstGeom>
        </p:spPr>
      </p:pic>
      <p:sp>
        <p:nvSpPr>
          <p:cNvPr id="5" name="Text 1"/>
          <p:cNvSpPr/>
          <p:nvPr/>
        </p:nvSpPr>
        <p:spPr>
          <a:xfrm>
            <a:off x="940118" y="5287208"/>
            <a:ext cx="2374344" cy="296704"/>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Script Overview</a:t>
            </a:r>
            <a:endParaRPr lang="en-US" sz="1850" dirty="0"/>
          </a:p>
        </p:txBody>
      </p:sp>
      <p:sp>
        <p:nvSpPr>
          <p:cNvPr id="6" name="Text 2"/>
          <p:cNvSpPr/>
          <p:nvPr/>
        </p:nvSpPr>
        <p:spPr>
          <a:xfrm>
            <a:off x="940118" y="5709166"/>
            <a:ext cx="3971568" cy="626745"/>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Explains the example_gemini_fallback.py script.</a:t>
            </a:r>
            <a:endParaRPr lang="en-US" sz="1600" dirty="0"/>
          </a:p>
        </p:txBody>
      </p:sp>
      <p:sp>
        <p:nvSpPr>
          <p:cNvPr id="7" name="Text 3"/>
          <p:cNvSpPr/>
          <p:nvPr/>
        </p:nvSpPr>
        <p:spPr>
          <a:xfrm>
            <a:off x="940118" y="6461165"/>
            <a:ext cx="3971568" cy="940118"/>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Demonstrates using Google Gemini as a fallback for languages not supported by Sarvam AI (if implemented/relevant).</a:t>
            </a:r>
            <a:endParaRPr lang="en-US" sz="1600" dirty="0"/>
          </a:p>
        </p:txBody>
      </p:sp>
      <p:pic>
        <p:nvPicPr>
          <p:cNvPr id="8" name="Image 2" descr="preencoded.png"/>
          <p:cNvPicPr>
            <a:picLocks noChangeAspect="1"/>
          </p:cNvPicPr>
          <p:nvPr/>
        </p:nvPicPr>
        <p:blipFill>
          <a:blip r:embed="rId5"/>
          <a:stretch>
            <a:fillRect/>
          </a:stretch>
        </p:blipFill>
        <p:spPr>
          <a:xfrm>
            <a:off x="5120521" y="4138136"/>
            <a:ext cx="4389239" cy="835700"/>
          </a:xfrm>
          <a:prstGeom prst="rect">
            <a:avLst/>
          </a:prstGeom>
        </p:spPr>
      </p:pic>
      <p:sp>
        <p:nvSpPr>
          <p:cNvPr id="9" name="Text 4"/>
          <p:cNvSpPr/>
          <p:nvPr/>
        </p:nvSpPr>
        <p:spPr>
          <a:xfrm>
            <a:off x="5329357" y="5287208"/>
            <a:ext cx="2374344" cy="296704"/>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Usage</a:t>
            </a:r>
            <a:endParaRPr lang="en-US" sz="1850" dirty="0"/>
          </a:p>
        </p:txBody>
      </p:sp>
      <p:sp>
        <p:nvSpPr>
          <p:cNvPr id="10" name="Text 5"/>
          <p:cNvSpPr/>
          <p:nvPr/>
        </p:nvSpPr>
        <p:spPr>
          <a:xfrm>
            <a:off x="5329357" y="5709166"/>
            <a:ext cx="3971568" cy="940118"/>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Shows command-line usage: python example_gemini_fallback.py --input "Your text here"</a:t>
            </a:r>
            <a:endParaRPr lang="en-US" sz="1600" dirty="0"/>
          </a:p>
        </p:txBody>
      </p:sp>
      <p:sp>
        <p:nvSpPr>
          <p:cNvPr id="11" name="Text 6"/>
          <p:cNvSpPr/>
          <p:nvPr/>
        </p:nvSpPr>
        <p:spPr>
          <a:xfrm>
            <a:off x="5329357" y="6774537"/>
            <a:ext cx="3971568" cy="626745"/>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Illustrates how to extend language support beyond Sarvam AI's current capabilities.</a:t>
            </a:r>
            <a:endParaRPr lang="en-US" sz="1600" dirty="0"/>
          </a:p>
        </p:txBody>
      </p:sp>
      <p:pic>
        <p:nvPicPr>
          <p:cNvPr id="12" name="Image 3" descr="preencoded.png"/>
          <p:cNvPicPr>
            <a:picLocks noChangeAspect="1"/>
          </p:cNvPicPr>
          <p:nvPr/>
        </p:nvPicPr>
        <p:blipFill>
          <a:blip r:embed="rId6"/>
          <a:stretch>
            <a:fillRect/>
          </a:stretch>
        </p:blipFill>
        <p:spPr>
          <a:xfrm>
            <a:off x="9509760" y="4138136"/>
            <a:ext cx="4389239" cy="835700"/>
          </a:xfrm>
          <a:prstGeom prst="rect">
            <a:avLst/>
          </a:prstGeom>
        </p:spPr>
      </p:pic>
      <p:sp>
        <p:nvSpPr>
          <p:cNvPr id="13" name="Text 7"/>
          <p:cNvSpPr/>
          <p:nvPr/>
        </p:nvSpPr>
        <p:spPr>
          <a:xfrm>
            <a:off x="9718596" y="5287208"/>
            <a:ext cx="2374344" cy="296704"/>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Implementation</a:t>
            </a:r>
            <a:endParaRPr lang="en-US" sz="1850" dirty="0"/>
          </a:p>
        </p:txBody>
      </p:sp>
      <p:sp>
        <p:nvSpPr>
          <p:cNvPr id="14" name="Text 8"/>
          <p:cNvSpPr/>
          <p:nvPr/>
        </p:nvSpPr>
        <p:spPr>
          <a:xfrm>
            <a:off x="9718596" y="5709166"/>
            <a:ext cx="3971568" cy="940118"/>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Code snippet from example_gemini_fallback.py showing the fallback logic (if applicable).</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324600" y="658654"/>
            <a:ext cx="7467600" cy="1360884"/>
          </a:xfrm>
          <a:prstGeom prst="rect">
            <a:avLst/>
          </a:prstGeom>
          <a:noFill/>
          <a:ln/>
        </p:spPr>
        <p:txBody>
          <a:bodyPr wrap="square" lIns="0" tIns="0" rIns="0" bIns="0" rtlCol="0" anchor="t"/>
          <a:lstStyle/>
          <a:p>
            <a:pPr marL="0" indent="0" algn="l">
              <a:lnSpc>
                <a:spcPts val="5350"/>
              </a:lnSpc>
              <a:buNone/>
            </a:pPr>
            <a:r>
              <a:rPr lang="en-US" sz="4250" b="1" kern="0" spc="-43" dirty="0">
                <a:solidFill>
                  <a:srgbClr val="FFFFFF"/>
                </a:solidFill>
                <a:latin typeface="Montserrat Bold" pitchFamily="34" charset="0"/>
                <a:ea typeface="Montserrat Bold" pitchFamily="34" charset="-122"/>
                <a:cs typeface="Montserrat Bold" pitchFamily="34" charset="-120"/>
              </a:rPr>
              <a:t>Setup: Easy to Get Running</a:t>
            </a:r>
            <a:endParaRPr lang="en-US" sz="4250" dirty="0"/>
          </a:p>
        </p:txBody>
      </p:sp>
      <p:sp>
        <p:nvSpPr>
          <p:cNvPr id="4" name="Shape 1"/>
          <p:cNvSpPr/>
          <p:nvPr/>
        </p:nvSpPr>
        <p:spPr>
          <a:xfrm>
            <a:off x="6324600" y="2378750"/>
            <a:ext cx="179546" cy="843082"/>
          </a:xfrm>
          <a:prstGeom prst="roundRect">
            <a:avLst>
              <a:gd name="adj" fmla="val 20010"/>
            </a:avLst>
          </a:prstGeom>
          <a:solidFill>
            <a:srgbClr val="303132"/>
          </a:solidFill>
          <a:ln/>
        </p:spPr>
      </p:sp>
      <p:sp>
        <p:nvSpPr>
          <p:cNvPr id="5" name="Text 2"/>
          <p:cNvSpPr/>
          <p:nvPr/>
        </p:nvSpPr>
        <p:spPr>
          <a:xfrm>
            <a:off x="6863358" y="2378750"/>
            <a:ext cx="2721650"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Clone Repository</a:t>
            </a:r>
            <a:endParaRPr lang="en-US" sz="2100" dirty="0"/>
          </a:p>
        </p:txBody>
      </p:sp>
      <p:sp>
        <p:nvSpPr>
          <p:cNvPr id="6" name="Text 3"/>
          <p:cNvSpPr/>
          <p:nvPr/>
        </p:nvSpPr>
        <p:spPr>
          <a:xfrm>
            <a:off x="6863358" y="2862501"/>
            <a:ext cx="6928842"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Clone the repository from GitHub (or your source).</a:t>
            </a:r>
            <a:endParaRPr lang="en-US" sz="1850" dirty="0"/>
          </a:p>
        </p:txBody>
      </p:sp>
      <p:sp>
        <p:nvSpPr>
          <p:cNvPr id="7" name="Shape 4"/>
          <p:cNvSpPr/>
          <p:nvPr/>
        </p:nvSpPr>
        <p:spPr>
          <a:xfrm>
            <a:off x="6683812" y="3461266"/>
            <a:ext cx="179546" cy="843082"/>
          </a:xfrm>
          <a:prstGeom prst="roundRect">
            <a:avLst>
              <a:gd name="adj" fmla="val 20010"/>
            </a:avLst>
          </a:prstGeom>
          <a:solidFill>
            <a:srgbClr val="303132"/>
          </a:solidFill>
          <a:ln/>
        </p:spPr>
      </p:sp>
      <p:sp>
        <p:nvSpPr>
          <p:cNvPr id="8" name="Text 5"/>
          <p:cNvSpPr/>
          <p:nvPr/>
        </p:nvSpPr>
        <p:spPr>
          <a:xfrm>
            <a:off x="7222569" y="3461266"/>
            <a:ext cx="2912983"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Install Requirements</a:t>
            </a:r>
            <a:endParaRPr lang="en-US" sz="2100" dirty="0"/>
          </a:p>
        </p:txBody>
      </p:sp>
      <p:sp>
        <p:nvSpPr>
          <p:cNvPr id="9" name="Text 6"/>
          <p:cNvSpPr/>
          <p:nvPr/>
        </p:nvSpPr>
        <p:spPr>
          <a:xfrm>
            <a:off x="7222569" y="3945017"/>
            <a:ext cx="6569631"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Install requirements: pip install -r requirements.txt.</a:t>
            </a:r>
            <a:endParaRPr lang="en-US" sz="1850" dirty="0"/>
          </a:p>
        </p:txBody>
      </p:sp>
      <p:sp>
        <p:nvSpPr>
          <p:cNvPr id="10" name="Shape 7"/>
          <p:cNvSpPr/>
          <p:nvPr/>
        </p:nvSpPr>
        <p:spPr>
          <a:xfrm>
            <a:off x="7043023" y="4543782"/>
            <a:ext cx="179546" cy="1202412"/>
          </a:xfrm>
          <a:prstGeom prst="roundRect">
            <a:avLst>
              <a:gd name="adj" fmla="val 20010"/>
            </a:avLst>
          </a:prstGeom>
          <a:solidFill>
            <a:srgbClr val="303132"/>
          </a:solidFill>
          <a:ln/>
        </p:spPr>
      </p:sp>
      <p:sp>
        <p:nvSpPr>
          <p:cNvPr id="11" name="Text 8"/>
          <p:cNvSpPr/>
          <p:nvPr/>
        </p:nvSpPr>
        <p:spPr>
          <a:xfrm>
            <a:off x="7581781" y="4543782"/>
            <a:ext cx="2721650"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Configure API Keys</a:t>
            </a:r>
            <a:endParaRPr lang="en-US" sz="2100" dirty="0"/>
          </a:p>
        </p:txBody>
      </p:sp>
      <p:sp>
        <p:nvSpPr>
          <p:cNvPr id="12" name="Text 9"/>
          <p:cNvSpPr/>
          <p:nvPr/>
        </p:nvSpPr>
        <p:spPr>
          <a:xfrm>
            <a:off x="7581781" y="5027533"/>
            <a:ext cx="6210419" cy="718661"/>
          </a:xfrm>
          <a:prstGeom prst="rect">
            <a:avLst/>
          </a:prstGeom>
          <a:noFill/>
          <a:ln/>
        </p:spPr>
        <p:txBody>
          <a:bodyPr wrap="squar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Create .env file and add API keys (SARVAM_API_KEY, GEMINI_API_KEY if used).</a:t>
            </a:r>
            <a:endParaRPr lang="en-US" sz="1850" dirty="0"/>
          </a:p>
        </p:txBody>
      </p:sp>
      <p:sp>
        <p:nvSpPr>
          <p:cNvPr id="13" name="Shape 10"/>
          <p:cNvSpPr/>
          <p:nvPr/>
        </p:nvSpPr>
        <p:spPr>
          <a:xfrm>
            <a:off x="7402354" y="5985629"/>
            <a:ext cx="179546" cy="1346002"/>
          </a:xfrm>
          <a:prstGeom prst="roundRect">
            <a:avLst>
              <a:gd name="adj" fmla="val 20010"/>
            </a:avLst>
          </a:prstGeom>
          <a:solidFill>
            <a:srgbClr val="303132"/>
          </a:solidFill>
          <a:ln/>
        </p:spPr>
      </p:sp>
      <p:sp>
        <p:nvSpPr>
          <p:cNvPr id="14" name="Text 11"/>
          <p:cNvSpPr/>
          <p:nvPr/>
        </p:nvSpPr>
        <p:spPr>
          <a:xfrm>
            <a:off x="7941112" y="5985629"/>
            <a:ext cx="2727722" cy="340162"/>
          </a:xfrm>
          <a:prstGeom prst="rect">
            <a:avLst/>
          </a:prstGeom>
          <a:noFill/>
          <a:ln/>
        </p:spPr>
        <p:txBody>
          <a:bodyPr wrap="none" lIns="0" tIns="0" rIns="0" bIns="0" rtlCol="0" anchor="t"/>
          <a:lstStyle/>
          <a:p>
            <a:pPr marL="0" indent="0" algn="l">
              <a:lnSpc>
                <a:spcPts val="2650"/>
              </a:lnSpc>
              <a:buNone/>
            </a:pPr>
            <a:r>
              <a:rPr lang="en-US" sz="2100" b="1" kern="0" spc="-21" dirty="0">
                <a:solidFill>
                  <a:srgbClr val="E2E6E9"/>
                </a:solidFill>
                <a:latin typeface="Montserrat Bold" pitchFamily="34" charset="0"/>
                <a:ea typeface="Montserrat Bold" pitchFamily="34" charset="-122"/>
                <a:cs typeface="Montserrat Bold" pitchFamily="34" charset="-120"/>
              </a:rPr>
              <a:t>Launch Application</a:t>
            </a:r>
            <a:endParaRPr lang="en-US" sz="2100" dirty="0"/>
          </a:p>
        </p:txBody>
      </p:sp>
      <p:sp>
        <p:nvSpPr>
          <p:cNvPr id="15" name="Text 12"/>
          <p:cNvSpPr/>
          <p:nvPr/>
        </p:nvSpPr>
        <p:spPr>
          <a:xfrm>
            <a:off x="7941112" y="6469380"/>
            <a:ext cx="5851088"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Run the application: streamlit run app.py.</a:t>
            </a:r>
            <a:endParaRPr lang="en-US" sz="1850" dirty="0"/>
          </a:p>
        </p:txBody>
      </p:sp>
      <p:sp>
        <p:nvSpPr>
          <p:cNvPr id="16" name="Text 13"/>
          <p:cNvSpPr/>
          <p:nvPr/>
        </p:nvSpPr>
        <p:spPr>
          <a:xfrm>
            <a:off x="7941112" y="6972300"/>
            <a:ext cx="5851088" cy="359331"/>
          </a:xfrm>
          <a:prstGeom prst="rect">
            <a:avLst/>
          </a:prstGeom>
          <a:noFill/>
          <a:ln/>
        </p:spPr>
        <p:txBody>
          <a:bodyPr wrap="none" lIns="0" tIns="0" rIns="0" bIns="0" rtlCol="0" anchor="t"/>
          <a:lstStyle/>
          <a:p>
            <a:pPr marL="0" indent="0" algn="l">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Simple and straightforward setup process.</a:t>
            </a: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2002" y="614482"/>
            <a:ext cx="10175438" cy="634722"/>
          </a:xfrm>
          <a:prstGeom prst="rect">
            <a:avLst/>
          </a:prstGeom>
          <a:noFill/>
          <a:ln/>
        </p:spPr>
        <p:txBody>
          <a:bodyPr wrap="none" lIns="0" tIns="0" rIns="0" bIns="0" rtlCol="0" anchor="t"/>
          <a:lstStyle/>
          <a:p>
            <a:pPr marL="0" indent="0" algn="l">
              <a:lnSpc>
                <a:spcPts val="4950"/>
              </a:lnSpc>
              <a:buNone/>
            </a:pPr>
            <a:r>
              <a:rPr lang="en-US" sz="3950" b="1" kern="0" spc="-40" dirty="0">
                <a:solidFill>
                  <a:srgbClr val="FFFFFF"/>
                </a:solidFill>
                <a:latin typeface="Montserrat Bold" pitchFamily="34" charset="0"/>
                <a:ea typeface="Montserrat Bold" pitchFamily="34" charset="-122"/>
                <a:cs typeface="Montserrat Bold" pitchFamily="34" charset="-120"/>
              </a:rPr>
              <a:t>Usage: Simple and Intuitive Interaction</a:t>
            </a:r>
            <a:endParaRPr lang="en-US" sz="3950" dirty="0"/>
          </a:p>
        </p:txBody>
      </p:sp>
      <p:sp>
        <p:nvSpPr>
          <p:cNvPr id="3" name="Shape 1"/>
          <p:cNvSpPr/>
          <p:nvPr/>
        </p:nvSpPr>
        <p:spPr>
          <a:xfrm>
            <a:off x="7299960" y="1696045"/>
            <a:ext cx="30480" cy="5921216"/>
          </a:xfrm>
          <a:prstGeom prst="roundRect">
            <a:avLst>
              <a:gd name="adj" fmla="val 109967"/>
            </a:avLst>
          </a:prstGeom>
          <a:solidFill>
            <a:srgbClr val="494A4B"/>
          </a:solidFill>
          <a:ln/>
        </p:spPr>
      </p:sp>
      <p:sp>
        <p:nvSpPr>
          <p:cNvPr id="4" name="Shape 2"/>
          <p:cNvSpPr/>
          <p:nvPr/>
        </p:nvSpPr>
        <p:spPr>
          <a:xfrm>
            <a:off x="6424017" y="2183487"/>
            <a:ext cx="670322" cy="30480"/>
          </a:xfrm>
          <a:prstGeom prst="roundRect">
            <a:avLst>
              <a:gd name="adj" fmla="val 109967"/>
            </a:avLst>
          </a:prstGeom>
          <a:solidFill>
            <a:srgbClr val="494A4B"/>
          </a:solidFill>
          <a:ln/>
        </p:spPr>
      </p:sp>
      <p:sp>
        <p:nvSpPr>
          <p:cNvPr id="5" name="Shape 3"/>
          <p:cNvSpPr/>
          <p:nvPr/>
        </p:nvSpPr>
        <p:spPr>
          <a:xfrm>
            <a:off x="7063859" y="1947386"/>
            <a:ext cx="502682" cy="502682"/>
          </a:xfrm>
          <a:prstGeom prst="roundRect">
            <a:avLst>
              <a:gd name="adj" fmla="val 6668"/>
            </a:avLst>
          </a:prstGeom>
          <a:solidFill>
            <a:srgbClr val="303132"/>
          </a:solidFill>
          <a:ln/>
        </p:spPr>
      </p:sp>
      <p:sp>
        <p:nvSpPr>
          <p:cNvPr id="6" name="Text 4"/>
          <p:cNvSpPr/>
          <p:nvPr/>
        </p:nvSpPr>
        <p:spPr>
          <a:xfrm>
            <a:off x="7162860" y="2008287"/>
            <a:ext cx="304681" cy="380881"/>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1</a:t>
            </a:r>
            <a:endParaRPr lang="en-US" sz="2350" dirty="0"/>
          </a:p>
        </p:txBody>
      </p:sp>
      <p:sp>
        <p:nvSpPr>
          <p:cNvPr id="7" name="Text 5"/>
          <p:cNvSpPr/>
          <p:nvPr/>
        </p:nvSpPr>
        <p:spPr>
          <a:xfrm>
            <a:off x="3658910" y="1919407"/>
            <a:ext cx="2539127" cy="317421"/>
          </a:xfrm>
          <a:prstGeom prst="rect">
            <a:avLst/>
          </a:prstGeom>
          <a:noFill/>
          <a:ln/>
        </p:spPr>
        <p:txBody>
          <a:bodyPr wrap="none" lIns="0" tIns="0" rIns="0" bIns="0" rtlCol="0" anchor="t"/>
          <a:lstStyle/>
          <a:p>
            <a:pPr marL="0" indent="0" algn="r">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Select Language</a:t>
            </a:r>
            <a:endParaRPr lang="en-US" sz="1950" dirty="0"/>
          </a:p>
        </p:txBody>
      </p:sp>
      <p:sp>
        <p:nvSpPr>
          <p:cNvPr id="8" name="Text 6"/>
          <p:cNvSpPr/>
          <p:nvPr/>
        </p:nvSpPr>
        <p:spPr>
          <a:xfrm>
            <a:off x="782002" y="2370892"/>
            <a:ext cx="5416034" cy="335161"/>
          </a:xfrm>
          <a:prstGeom prst="rect">
            <a:avLst/>
          </a:prstGeom>
          <a:noFill/>
          <a:ln/>
        </p:spPr>
        <p:txBody>
          <a:bodyPr wrap="none" lIns="0" tIns="0" rIns="0" bIns="0" rtlCol="0" anchor="t"/>
          <a:lstStyle/>
          <a:p>
            <a:pPr marL="0" indent="0" algn="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Select language from the sidebar dropdown.</a:t>
            </a:r>
            <a:endParaRPr lang="en-US" sz="1750" dirty="0"/>
          </a:p>
        </p:txBody>
      </p:sp>
      <p:sp>
        <p:nvSpPr>
          <p:cNvPr id="9" name="Shape 7"/>
          <p:cNvSpPr/>
          <p:nvPr/>
        </p:nvSpPr>
        <p:spPr>
          <a:xfrm>
            <a:off x="7536061" y="3300651"/>
            <a:ext cx="670322" cy="30480"/>
          </a:xfrm>
          <a:prstGeom prst="roundRect">
            <a:avLst>
              <a:gd name="adj" fmla="val 109967"/>
            </a:avLst>
          </a:prstGeom>
          <a:solidFill>
            <a:srgbClr val="494A4B"/>
          </a:solidFill>
          <a:ln/>
        </p:spPr>
      </p:sp>
      <p:sp>
        <p:nvSpPr>
          <p:cNvPr id="10" name="Shape 8"/>
          <p:cNvSpPr/>
          <p:nvPr/>
        </p:nvSpPr>
        <p:spPr>
          <a:xfrm>
            <a:off x="7063859" y="3064550"/>
            <a:ext cx="502682" cy="502682"/>
          </a:xfrm>
          <a:prstGeom prst="roundRect">
            <a:avLst>
              <a:gd name="adj" fmla="val 6668"/>
            </a:avLst>
          </a:prstGeom>
          <a:solidFill>
            <a:srgbClr val="303132"/>
          </a:solidFill>
          <a:ln/>
        </p:spPr>
      </p:sp>
      <p:sp>
        <p:nvSpPr>
          <p:cNvPr id="11" name="Text 9"/>
          <p:cNvSpPr/>
          <p:nvPr/>
        </p:nvSpPr>
        <p:spPr>
          <a:xfrm>
            <a:off x="7162860" y="3125450"/>
            <a:ext cx="304681" cy="380881"/>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2</a:t>
            </a:r>
            <a:endParaRPr lang="en-US" sz="2350" dirty="0"/>
          </a:p>
        </p:txBody>
      </p:sp>
      <p:sp>
        <p:nvSpPr>
          <p:cNvPr id="12" name="Text 10"/>
          <p:cNvSpPr/>
          <p:nvPr/>
        </p:nvSpPr>
        <p:spPr>
          <a:xfrm>
            <a:off x="8432363" y="3036570"/>
            <a:ext cx="2551390" cy="317421"/>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Choose Input Mode</a:t>
            </a:r>
            <a:endParaRPr lang="en-US" sz="1950" dirty="0"/>
          </a:p>
        </p:txBody>
      </p:sp>
      <p:sp>
        <p:nvSpPr>
          <p:cNvPr id="13" name="Text 11"/>
          <p:cNvSpPr/>
          <p:nvPr/>
        </p:nvSpPr>
        <p:spPr>
          <a:xfrm>
            <a:off x="8432363" y="3488055"/>
            <a:ext cx="5416034" cy="335161"/>
          </a:xfrm>
          <a:prstGeom prst="rect">
            <a:avLst/>
          </a:prstGeom>
          <a:noFill/>
          <a:ln/>
        </p:spPr>
        <p:txBody>
          <a:bodyPr wrap="none" lIns="0" tIns="0" rIns="0" bIns="0" rtlCol="0" anchor="t"/>
          <a:lstStyle/>
          <a:p>
            <a:pPr marL="0" indent="0" algn="l">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Choose input mode (Text or Voice).</a:t>
            </a:r>
            <a:endParaRPr lang="en-US" sz="1750" dirty="0"/>
          </a:p>
        </p:txBody>
      </p:sp>
      <p:sp>
        <p:nvSpPr>
          <p:cNvPr id="14" name="Shape 12"/>
          <p:cNvSpPr/>
          <p:nvPr/>
        </p:nvSpPr>
        <p:spPr>
          <a:xfrm>
            <a:off x="6424017" y="4306133"/>
            <a:ext cx="670322" cy="30480"/>
          </a:xfrm>
          <a:prstGeom prst="roundRect">
            <a:avLst>
              <a:gd name="adj" fmla="val 109967"/>
            </a:avLst>
          </a:prstGeom>
          <a:solidFill>
            <a:srgbClr val="494A4B"/>
          </a:solidFill>
          <a:ln/>
        </p:spPr>
      </p:sp>
      <p:sp>
        <p:nvSpPr>
          <p:cNvPr id="15" name="Shape 13"/>
          <p:cNvSpPr/>
          <p:nvPr/>
        </p:nvSpPr>
        <p:spPr>
          <a:xfrm>
            <a:off x="7063859" y="4070033"/>
            <a:ext cx="502682" cy="502682"/>
          </a:xfrm>
          <a:prstGeom prst="roundRect">
            <a:avLst>
              <a:gd name="adj" fmla="val 6668"/>
            </a:avLst>
          </a:prstGeom>
          <a:solidFill>
            <a:srgbClr val="303132"/>
          </a:solidFill>
          <a:ln/>
        </p:spPr>
      </p:sp>
      <p:sp>
        <p:nvSpPr>
          <p:cNvPr id="16" name="Text 14"/>
          <p:cNvSpPr/>
          <p:nvPr/>
        </p:nvSpPr>
        <p:spPr>
          <a:xfrm>
            <a:off x="7162860" y="4130933"/>
            <a:ext cx="304681" cy="380881"/>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3</a:t>
            </a:r>
            <a:endParaRPr lang="en-US" sz="2350" dirty="0"/>
          </a:p>
        </p:txBody>
      </p:sp>
      <p:sp>
        <p:nvSpPr>
          <p:cNvPr id="17" name="Text 15"/>
          <p:cNvSpPr/>
          <p:nvPr/>
        </p:nvSpPr>
        <p:spPr>
          <a:xfrm>
            <a:off x="3658910" y="4042053"/>
            <a:ext cx="2539127" cy="317421"/>
          </a:xfrm>
          <a:prstGeom prst="rect">
            <a:avLst/>
          </a:prstGeom>
          <a:noFill/>
          <a:ln/>
        </p:spPr>
        <p:txBody>
          <a:bodyPr wrap="none" lIns="0" tIns="0" rIns="0" bIns="0" rtlCol="0" anchor="t"/>
          <a:lstStyle/>
          <a:p>
            <a:pPr marL="0" indent="0" algn="r">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Voice Input</a:t>
            </a:r>
            <a:endParaRPr lang="en-US" sz="1950" dirty="0"/>
          </a:p>
        </p:txBody>
      </p:sp>
      <p:sp>
        <p:nvSpPr>
          <p:cNvPr id="18" name="Text 16"/>
          <p:cNvSpPr/>
          <p:nvPr/>
        </p:nvSpPr>
        <p:spPr>
          <a:xfrm>
            <a:off x="782002" y="4493538"/>
            <a:ext cx="5416034" cy="335161"/>
          </a:xfrm>
          <a:prstGeom prst="rect">
            <a:avLst/>
          </a:prstGeom>
          <a:noFill/>
          <a:ln/>
        </p:spPr>
        <p:txBody>
          <a:bodyPr wrap="none" lIns="0" tIns="0" rIns="0" bIns="0" rtlCol="0" anchor="t"/>
          <a:lstStyle/>
          <a:p>
            <a:pPr marL="0" indent="0" algn="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For voice, click "Record" and speak.</a:t>
            </a:r>
            <a:endParaRPr lang="en-US" sz="1750" dirty="0"/>
          </a:p>
        </p:txBody>
      </p:sp>
      <p:sp>
        <p:nvSpPr>
          <p:cNvPr id="19" name="Shape 17"/>
          <p:cNvSpPr/>
          <p:nvPr/>
        </p:nvSpPr>
        <p:spPr>
          <a:xfrm>
            <a:off x="7536061" y="5311616"/>
            <a:ext cx="670322" cy="30480"/>
          </a:xfrm>
          <a:prstGeom prst="roundRect">
            <a:avLst>
              <a:gd name="adj" fmla="val 109967"/>
            </a:avLst>
          </a:prstGeom>
          <a:solidFill>
            <a:srgbClr val="494A4B"/>
          </a:solidFill>
          <a:ln/>
        </p:spPr>
      </p:sp>
      <p:sp>
        <p:nvSpPr>
          <p:cNvPr id="20" name="Shape 18"/>
          <p:cNvSpPr/>
          <p:nvPr/>
        </p:nvSpPr>
        <p:spPr>
          <a:xfrm>
            <a:off x="7063859" y="5075515"/>
            <a:ext cx="502682" cy="502682"/>
          </a:xfrm>
          <a:prstGeom prst="roundRect">
            <a:avLst>
              <a:gd name="adj" fmla="val 6668"/>
            </a:avLst>
          </a:prstGeom>
          <a:solidFill>
            <a:srgbClr val="303132"/>
          </a:solidFill>
          <a:ln/>
        </p:spPr>
      </p:sp>
      <p:sp>
        <p:nvSpPr>
          <p:cNvPr id="21" name="Text 19"/>
          <p:cNvSpPr/>
          <p:nvPr/>
        </p:nvSpPr>
        <p:spPr>
          <a:xfrm>
            <a:off x="7162860" y="5136416"/>
            <a:ext cx="304681" cy="380881"/>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4</a:t>
            </a:r>
            <a:endParaRPr lang="en-US" sz="2350" dirty="0"/>
          </a:p>
        </p:txBody>
      </p:sp>
      <p:sp>
        <p:nvSpPr>
          <p:cNvPr id="22" name="Text 20"/>
          <p:cNvSpPr/>
          <p:nvPr/>
        </p:nvSpPr>
        <p:spPr>
          <a:xfrm>
            <a:off x="8432363" y="5047536"/>
            <a:ext cx="2539127" cy="317421"/>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Text Input</a:t>
            </a:r>
            <a:endParaRPr lang="en-US" sz="1950" dirty="0"/>
          </a:p>
        </p:txBody>
      </p:sp>
      <p:sp>
        <p:nvSpPr>
          <p:cNvPr id="23" name="Text 21"/>
          <p:cNvSpPr/>
          <p:nvPr/>
        </p:nvSpPr>
        <p:spPr>
          <a:xfrm>
            <a:off x="8432363" y="5499021"/>
            <a:ext cx="5416034" cy="335161"/>
          </a:xfrm>
          <a:prstGeom prst="rect">
            <a:avLst/>
          </a:prstGeom>
          <a:noFill/>
          <a:ln/>
        </p:spPr>
        <p:txBody>
          <a:bodyPr wrap="none" lIns="0" tIns="0" rIns="0" bIns="0" rtlCol="0" anchor="t"/>
          <a:lstStyle/>
          <a:p>
            <a:pPr marL="0" indent="0" algn="l">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For text, type query and press Enter.</a:t>
            </a:r>
            <a:endParaRPr lang="en-US" sz="1750" dirty="0"/>
          </a:p>
        </p:txBody>
      </p:sp>
      <p:sp>
        <p:nvSpPr>
          <p:cNvPr id="24" name="Shape 22"/>
          <p:cNvSpPr/>
          <p:nvPr/>
        </p:nvSpPr>
        <p:spPr>
          <a:xfrm>
            <a:off x="6424017" y="6317099"/>
            <a:ext cx="670322" cy="30480"/>
          </a:xfrm>
          <a:prstGeom prst="roundRect">
            <a:avLst>
              <a:gd name="adj" fmla="val 109967"/>
            </a:avLst>
          </a:prstGeom>
          <a:solidFill>
            <a:srgbClr val="494A4B"/>
          </a:solidFill>
          <a:ln/>
        </p:spPr>
      </p:sp>
      <p:sp>
        <p:nvSpPr>
          <p:cNvPr id="25" name="Shape 23"/>
          <p:cNvSpPr/>
          <p:nvPr/>
        </p:nvSpPr>
        <p:spPr>
          <a:xfrm>
            <a:off x="7063859" y="6080998"/>
            <a:ext cx="502682" cy="502682"/>
          </a:xfrm>
          <a:prstGeom prst="roundRect">
            <a:avLst>
              <a:gd name="adj" fmla="val 6668"/>
            </a:avLst>
          </a:prstGeom>
          <a:solidFill>
            <a:srgbClr val="303132"/>
          </a:solidFill>
          <a:ln/>
        </p:spPr>
      </p:sp>
      <p:sp>
        <p:nvSpPr>
          <p:cNvPr id="26" name="Text 24"/>
          <p:cNvSpPr/>
          <p:nvPr/>
        </p:nvSpPr>
        <p:spPr>
          <a:xfrm>
            <a:off x="7162860" y="6141899"/>
            <a:ext cx="304681" cy="380881"/>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5</a:t>
            </a:r>
            <a:endParaRPr lang="en-US" sz="2350" dirty="0"/>
          </a:p>
        </p:txBody>
      </p:sp>
      <p:sp>
        <p:nvSpPr>
          <p:cNvPr id="27" name="Text 25"/>
          <p:cNvSpPr/>
          <p:nvPr/>
        </p:nvSpPr>
        <p:spPr>
          <a:xfrm>
            <a:off x="3658910" y="6053018"/>
            <a:ext cx="2539127" cy="317421"/>
          </a:xfrm>
          <a:prstGeom prst="rect">
            <a:avLst/>
          </a:prstGeom>
          <a:noFill/>
          <a:ln/>
        </p:spPr>
        <p:txBody>
          <a:bodyPr wrap="none" lIns="0" tIns="0" rIns="0" bIns="0" rtlCol="0" anchor="t"/>
          <a:lstStyle/>
          <a:p>
            <a:pPr marL="0" indent="0" algn="r">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Receive Response</a:t>
            </a:r>
            <a:endParaRPr lang="en-US" sz="1950" dirty="0"/>
          </a:p>
        </p:txBody>
      </p:sp>
      <p:sp>
        <p:nvSpPr>
          <p:cNvPr id="28" name="Text 26"/>
          <p:cNvSpPr/>
          <p:nvPr/>
        </p:nvSpPr>
        <p:spPr>
          <a:xfrm>
            <a:off x="782002" y="6504503"/>
            <a:ext cx="5416034" cy="335161"/>
          </a:xfrm>
          <a:prstGeom prst="rect">
            <a:avLst/>
          </a:prstGeom>
          <a:noFill/>
          <a:ln/>
        </p:spPr>
        <p:txBody>
          <a:bodyPr wrap="none" lIns="0" tIns="0" rIns="0" bIns="0" rtlCol="0" anchor="t"/>
          <a:lstStyle/>
          <a:p>
            <a:pPr marL="0" indent="0" algn="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Assistant responds in the same language as input.</a:t>
            </a:r>
            <a:endParaRPr lang="en-US" sz="1750" dirty="0"/>
          </a:p>
        </p:txBody>
      </p:sp>
      <p:sp>
        <p:nvSpPr>
          <p:cNvPr id="29" name="Text 27"/>
          <p:cNvSpPr/>
          <p:nvPr/>
        </p:nvSpPr>
        <p:spPr>
          <a:xfrm>
            <a:off x="782002" y="6973729"/>
            <a:ext cx="5416034" cy="335161"/>
          </a:xfrm>
          <a:prstGeom prst="rect">
            <a:avLst/>
          </a:prstGeom>
          <a:noFill/>
          <a:ln/>
        </p:spPr>
        <p:txBody>
          <a:bodyPr wrap="none" lIns="0" tIns="0" rIns="0" bIns="0" rtlCol="0" anchor="t"/>
          <a:lstStyle/>
          <a:p>
            <a:pPr marL="0" indent="0" algn="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User-friendly interface and interaction flow.</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B15A5D-E006-D885-1710-3756447AFB2F}"/>
              </a:ext>
            </a:extLst>
          </p:cNvPr>
          <p:cNvPicPr>
            <a:picLocks noChangeAspect="1"/>
          </p:cNvPicPr>
          <p:nvPr/>
        </p:nvPicPr>
        <p:blipFill>
          <a:blip r:embed="rId2"/>
          <a:stretch>
            <a:fillRect/>
          </a:stretch>
        </p:blipFill>
        <p:spPr>
          <a:xfrm>
            <a:off x="0" y="0"/>
            <a:ext cx="14630400" cy="8229599"/>
          </a:xfrm>
          <a:prstGeom prst="rect">
            <a:avLst/>
          </a:prstGeom>
        </p:spPr>
      </p:pic>
    </p:spTree>
    <p:extLst>
      <p:ext uri="{BB962C8B-B14F-4D97-AF65-F5344CB8AC3E}">
        <p14:creationId xmlns:p14="http://schemas.microsoft.com/office/powerpoint/2010/main" val="1393342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5B0329-7C68-6870-59F5-EF65922D8A52}"/>
              </a:ext>
            </a:extLst>
          </p:cNvPr>
          <p:cNvPicPr>
            <a:picLocks noChangeAspect="1"/>
          </p:cNvPicPr>
          <p:nvPr/>
        </p:nvPicPr>
        <p:blipFill>
          <a:blip r:embed="rId2"/>
          <a:stretch>
            <a:fillRect/>
          </a:stretch>
        </p:blipFill>
        <p:spPr>
          <a:xfrm>
            <a:off x="0" y="1"/>
            <a:ext cx="14630400" cy="8229599"/>
          </a:xfrm>
          <a:prstGeom prst="rect">
            <a:avLst/>
          </a:prstGeom>
        </p:spPr>
      </p:pic>
    </p:spTree>
    <p:extLst>
      <p:ext uri="{BB962C8B-B14F-4D97-AF65-F5344CB8AC3E}">
        <p14:creationId xmlns:p14="http://schemas.microsoft.com/office/powerpoint/2010/main" val="281073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FEFA5-469E-FC76-D357-13E0BA5138E0}"/>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57539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3E1B3-1204-7EF8-D613-BD392CA25197}"/>
              </a:ext>
            </a:extLst>
          </p:cNvPr>
          <p:cNvSpPr txBox="1"/>
          <p:nvPr/>
        </p:nvSpPr>
        <p:spPr>
          <a:xfrm>
            <a:off x="850392" y="457200"/>
            <a:ext cx="12088368" cy="553998"/>
          </a:xfrm>
          <a:prstGeom prst="rect">
            <a:avLst/>
          </a:prstGeom>
          <a:noFill/>
        </p:spPr>
        <p:txBody>
          <a:bodyPr wrap="square" rtlCol="0">
            <a:spAutoFit/>
          </a:bodyPr>
          <a:lstStyle/>
          <a:p>
            <a:r>
              <a:rPr lang="en-IN" sz="3000" dirty="0">
                <a:solidFill>
                  <a:schemeClr val="bg1"/>
                </a:solidFill>
              </a:rPr>
              <a:t>SAMPLE OUTPUT </a:t>
            </a:r>
          </a:p>
        </p:txBody>
      </p:sp>
      <p:pic>
        <p:nvPicPr>
          <p:cNvPr id="4" name="Picture 3">
            <a:extLst>
              <a:ext uri="{FF2B5EF4-FFF2-40B4-BE49-F238E27FC236}">
                <a16:creationId xmlns:a16="http://schemas.microsoft.com/office/drawing/2014/main" id="{DBC8B1A0-2F30-AAA3-3550-273FD9FBA447}"/>
              </a:ext>
            </a:extLst>
          </p:cNvPr>
          <p:cNvPicPr>
            <a:picLocks noChangeAspect="1"/>
          </p:cNvPicPr>
          <p:nvPr/>
        </p:nvPicPr>
        <p:blipFill>
          <a:blip r:embed="rId2"/>
          <a:stretch>
            <a:fillRect/>
          </a:stretch>
        </p:blipFill>
        <p:spPr>
          <a:xfrm>
            <a:off x="512064" y="1678711"/>
            <a:ext cx="7187463" cy="4082010"/>
          </a:xfrm>
          <a:prstGeom prst="rect">
            <a:avLst/>
          </a:prstGeom>
        </p:spPr>
      </p:pic>
      <p:sp>
        <p:nvSpPr>
          <p:cNvPr id="5" name="TextBox 4">
            <a:extLst>
              <a:ext uri="{FF2B5EF4-FFF2-40B4-BE49-F238E27FC236}">
                <a16:creationId xmlns:a16="http://schemas.microsoft.com/office/drawing/2014/main" id="{0C349E37-3D59-DA1F-E507-8D7DD86EE9E2}"/>
              </a:ext>
            </a:extLst>
          </p:cNvPr>
          <p:cNvSpPr txBox="1"/>
          <p:nvPr/>
        </p:nvSpPr>
        <p:spPr>
          <a:xfrm>
            <a:off x="996696" y="1216152"/>
            <a:ext cx="3547872" cy="369332"/>
          </a:xfrm>
          <a:prstGeom prst="rect">
            <a:avLst/>
          </a:prstGeom>
          <a:noFill/>
        </p:spPr>
        <p:txBody>
          <a:bodyPr wrap="square" rtlCol="0">
            <a:spAutoFit/>
          </a:bodyPr>
          <a:lstStyle/>
          <a:p>
            <a:r>
              <a:rPr lang="en-IN" dirty="0">
                <a:solidFill>
                  <a:schemeClr val="bg1"/>
                </a:solidFill>
              </a:rPr>
              <a:t>TEXT OUTPUT </a:t>
            </a:r>
          </a:p>
        </p:txBody>
      </p:sp>
    </p:spTree>
    <p:extLst>
      <p:ext uri="{BB962C8B-B14F-4D97-AF65-F5344CB8AC3E}">
        <p14:creationId xmlns:p14="http://schemas.microsoft.com/office/powerpoint/2010/main" val="5935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5493C-ECD7-2135-5C85-B6D551323CB3}"/>
              </a:ext>
            </a:extLst>
          </p:cNvPr>
          <p:cNvPicPr>
            <a:picLocks noChangeAspect="1"/>
          </p:cNvPicPr>
          <p:nvPr/>
        </p:nvPicPr>
        <p:blipFill>
          <a:blip r:embed="rId2"/>
          <a:stretch>
            <a:fillRect/>
          </a:stretch>
        </p:blipFill>
        <p:spPr>
          <a:xfrm>
            <a:off x="608664" y="128031"/>
            <a:ext cx="13413072" cy="7973538"/>
          </a:xfrm>
          <a:prstGeom prst="rect">
            <a:avLst/>
          </a:prstGeom>
        </p:spPr>
      </p:pic>
    </p:spTree>
    <p:extLst>
      <p:ext uri="{BB962C8B-B14F-4D97-AF65-F5344CB8AC3E}">
        <p14:creationId xmlns:p14="http://schemas.microsoft.com/office/powerpoint/2010/main" val="3645392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090255"/>
            <a:ext cx="6330434"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Benefits &amp; Challenges</a:t>
            </a:r>
            <a:endParaRPr lang="en-US" sz="4400" dirty="0"/>
          </a:p>
        </p:txBody>
      </p:sp>
      <p:sp>
        <p:nvSpPr>
          <p:cNvPr id="3" name="Text 1"/>
          <p:cNvSpPr/>
          <p:nvPr/>
        </p:nvSpPr>
        <p:spPr>
          <a:xfrm>
            <a:off x="863798" y="2408515"/>
            <a:ext cx="5825133"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Benefits: Why This Loan Advisor Matters</a:t>
            </a:r>
            <a:endParaRPr lang="en-US" sz="2200" dirty="0"/>
          </a:p>
        </p:txBody>
      </p:sp>
      <p:sp>
        <p:nvSpPr>
          <p:cNvPr id="4" name="Text 2"/>
          <p:cNvSpPr/>
          <p:nvPr/>
        </p:nvSpPr>
        <p:spPr>
          <a:xfrm>
            <a:off x="863798" y="3005971"/>
            <a:ext cx="6150293" cy="740331"/>
          </a:xfrm>
          <a:prstGeom prst="rect">
            <a:avLst/>
          </a:prstGeom>
          <a:noFill/>
          <a:ln/>
        </p:spPr>
        <p:txBody>
          <a:bodyPr wrap="square" lIns="0" tIns="0" rIns="0" bIns="0" rtlCol="0" anchor="t"/>
          <a:lstStyle/>
          <a:p>
            <a:pPr marL="342900" indent="-342900" algn="l">
              <a:lnSpc>
                <a:spcPts val="2900"/>
              </a:lnSpc>
              <a:buSzPct val="100000"/>
              <a:buChar char="•"/>
            </a:pPr>
            <a:r>
              <a:rPr lang="en-US" sz="1900" b="1" dirty="0">
                <a:solidFill>
                  <a:srgbClr val="E2E6E9"/>
                </a:solidFill>
                <a:latin typeface="Source Sans Pro" pitchFamily="34" charset="0"/>
                <a:ea typeface="Source Sans Pro" pitchFamily="34" charset="-122"/>
                <a:cs typeface="Source Sans Pro" pitchFamily="34" charset="-120"/>
              </a:rPr>
              <a:t>Accessibility:</a:t>
            </a:r>
            <a:r>
              <a:rPr lang="en-US" sz="1900" dirty="0">
                <a:solidFill>
                  <a:srgbClr val="E2E6E9"/>
                </a:solidFill>
                <a:latin typeface="Source Sans Pro" pitchFamily="34" charset="0"/>
                <a:ea typeface="Source Sans Pro" pitchFamily="34" charset="-122"/>
                <a:cs typeface="Source Sans Pro" pitchFamily="34" charset="-120"/>
              </a:rPr>
              <a:t> Makes financial advice accessible to non-English speakers in India.</a:t>
            </a:r>
            <a:endParaRPr lang="en-US" sz="1900" dirty="0"/>
          </a:p>
        </p:txBody>
      </p:sp>
      <p:sp>
        <p:nvSpPr>
          <p:cNvPr id="5" name="Text 3"/>
          <p:cNvSpPr/>
          <p:nvPr/>
        </p:nvSpPr>
        <p:spPr>
          <a:xfrm>
            <a:off x="863798" y="3832622"/>
            <a:ext cx="6150293" cy="740331"/>
          </a:xfrm>
          <a:prstGeom prst="rect">
            <a:avLst/>
          </a:prstGeom>
          <a:noFill/>
          <a:ln/>
        </p:spPr>
        <p:txBody>
          <a:bodyPr wrap="square" lIns="0" tIns="0" rIns="0" bIns="0" rtlCol="0" anchor="t"/>
          <a:lstStyle/>
          <a:p>
            <a:pPr marL="342900" indent="-342900" algn="l">
              <a:lnSpc>
                <a:spcPts val="2900"/>
              </a:lnSpc>
              <a:buSzPct val="100000"/>
              <a:buChar char="•"/>
            </a:pPr>
            <a:r>
              <a:rPr lang="en-US" sz="1900" b="1" dirty="0">
                <a:solidFill>
                  <a:srgbClr val="E2E6E9"/>
                </a:solidFill>
                <a:latin typeface="Source Sans Pro" pitchFamily="34" charset="0"/>
                <a:ea typeface="Source Sans Pro" pitchFamily="34" charset="-122"/>
                <a:cs typeface="Source Sans Pro" pitchFamily="34" charset="-120"/>
              </a:rPr>
              <a:t>Convenience:</a:t>
            </a:r>
            <a:r>
              <a:rPr lang="en-US" sz="1900" dirty="0">
                <a:solidFill>
                  <a:srgbClr val="E2E6E9"/>
                </a:solidFill>
                <a:latin typeface="Source Sans Pro" pitchFamily="34" charset="0"/>
                <a:ea typeface="Source Sans Pro" pitchFamily="34" charset="-122"/>
                <a:cs typeface="Source Sans Pro" pitchFamily="34" charset="-120"/>
              </a:rPr>
              <a:t> Voice and text input options for user flexibility.</a:t>
            </a:r>
            <a:endParaRPr lang="en-US" sz="1900" dirty="0"/>
          </a:p>
        </p:txBody>
      </p:sp>
      <p:sp>
        <p:nvSpPr>
          <p:cNvPr id="6" name="Text 4"/>
          <p:cNvSpPr/>
          <p:nvPr/>
        </p:nvSpPr>
        <p:spPr>
          <a:xfrm>
            <a:off x="863798" y="4659273"/>
            <a:ext cx="6150293" cy="740331"/>
          </a:xfrm>
          <a:prstGeom prst="rect">
            <a:avLst/>
          </a:prstGeom>
          <a:noFill/>
          <a:ln/>
        </p:spPr>
        <p:txBody>
          <a:bodyPr wrap="square" lIns="0" tIns="0" rIns="0" bIns="0" rtlCol="0" anchor="t"/>
          <a:lstStyle/>
          <a:p>
            <a:pPr marL="342900" indent="-342900" algn="l">
              <a:lnSpc>
                <a:spcPts val="2900"/>
              </a:lnSpc>
              <a:buSzPct val="100000"/>
              <a:buChar char="•"/>
            </a:pPr>
            <a:r>
              <a:rPr lang="en-US" sz="1900" b="1" dirty="0">
                <a:solidFill>
                  <a:srgbClr val="E2E6E9"/>
                </a:solidFill>
                <a:latin typeface="Source Sans Pro" pitchFamily="34" charset="0"/>
                <a:ea typeface="Source Sans Pro" pitchFamily="34" charset="-122"/>
                <a:cs typeface="Source Sans Pro" pitchFamily="34" charset="-120"/>
              </a:rPr>
              <a:t>Empowerment:</a:t>
            </a:r>
            <a:r>
              <a:rPr lang="en-US" sz="1900" dirty="0">
                <a:solidFill>
                  <a:srgbClr val="E2E6E9"/>
                </a:solidFill>
                <a:latin typeface="Source Sans Pro" pitchFamily="34" charset="0"/>
                <a:ea typeface="Source Sans Pro" pitchFamily="34" charset="-122"/>
                <a:cs typeface="Source Sans Pro" pitchFamily="34" charset="-120"/>
              </a:rPr>
              <a:t> Helps users understand loan options and financial literacy.</a:t>
            </a:r>
            <a:endParaRPr lang="en-US" sz="1900" dirty="0"/>
          </a:p>
        </p:txBody>
      </p:sp>
      <p:sp>
        <p:nvSpPr>
          <p:cNvPr id="7" name="Text 5"/>
          <p:cNvSpPr/>
          <p:nvPr/>
        </p:nvSpPr>
        <p:spPr>
          <a:xfrm>
            <a:off x="863798" y="5485924"/>
            <a:ext cx="6150293" cy="740331"/>
          </a:xfrm>
          <a:prstGeom prst="rect">
            <a:avLst/>
          </a:prstGeom>
          <a:noFill/>
          <a:ln/>
        </p:spPr>
        <p:txBody>
          <a:bodyPr wrap="square" lIns="0" tIns="0" rIns="0" bIns="0" rtlCol="0" anchor="t"/>
          <a:lstStyle/>
          <a:p>
            <a:pPr marL="342900" indent="-342900" algn="l">
              <a:lnSpc>
                <a:spcPts val="2900"/>
              </a:lnSpc>
              <a:buSzPct val="100000"/>
              <a:buChar char="•"/>
            </a:pPr>
            <a:r>
              <a:rPr lang="en-US" sz="1900" b="1" dirty="0">
                <a:solidFill>
                  <a:srgbClr val="E2E6E9"/>
                </a:solidFill>
                <a:latin typeface="Source Sans Pro" pitchFamily="34" charset="0"/>
                <a:ea typeface="Source Sans Pro" pitchFamily="34" charset="-122"/>
                <a:cs typeface="Source Sans Pro" pitchFamily="34" charset="-120"/>
              </a:rPr>
              <a:t>Efficiency:</a:t>
            </a:r>
            <a:r>
              <a:rPr lang="en-US" sz="1900" dirty="0">
                <a:solidFill>
                  <a:srgbClr val="E2E6E9"/>
                </a:solidFill>
                <a:latin typeface="Source Sans Pro" pitchFamily="34" charset="0"/>
                <a:ea typeface="Source Sans Pro" pitchFamily="34" charset="-122"/>
                <a:cs typeface="Source Sans Pro" pitchFamily="34" charset="-120"/>
              </a:rPr>
              <a:t> Quick eligibility checks and application guidance.</a:t>
            </a:r>
            <a:endParaRPr lang="en-US" sz="1900" dirty="0"/>
          </a:p>
        </p:txBody>
      </p:sp>
      <p:sp>
        <p:nvSpPr>
          <p:cNvPr id="8" name="Text 6"/>
          <p:cNvSpPr/>
          <p:nvPr/>
        </p:nvSpPr>
        <p:spPr>
          <a:xfrm>
            <a:off x="863798" y="6312575"/>
            <a:ext cx="6150293" cy="740331"/>
          </a:xfrm>
          <a:prstGeom prst="rect">
            <a:avLst/>
          </a:prstGeom>
          <a:noFill/>
          <a:ln/>
        </p:spPr>
        <p:txBody>
          <a:bodyPr wrap="square" lIns="0" tIns="0" rIns="0" bIns="0" rtlCol="0" anchor="t"/>
          <a:lstStyle/>
          <a:p>
            <a:pPr marL="342900" indent="-342900" algn="l">
              <a:lnSpc>
                <a:spcPts val="2900"/>
              </a:lnSpc>
              <a:buSzPct val="100000"/>
              <a:buChar char="•"/>
            </a:pPr>
            <a:r>
              <a:rPr lang="en-US" sz="1900" b="1" dirty="0">
                <a:solidFill>
                  <a:srgbClr val="E2E6E9"/>
                </a:solidFill>
                <a:latin typeface="Source Sans Pro" pitchFamily="34" charset="0"/>
                <a:ea typeface="Source Sans Pro" pitchFamily="34" charset="-122"/>
                <a:cs typeface="Source Sans Pro" pitchFamily="34" charset="-120"/>
              </a:rPr>
              <a:t>Inclusivity:</a:t>
            </a:r>
            <a:r>
              <a:rPr lang="en-US" sz="1900" dirty="0">
                <a:solidFill>
                  <a:srgbClr val="E2E6E9"/>
                </a:solidFill>
                <a:latin typeface="Source Sans Pro" pitchFamily="34" charset="0"/>
                <a:ea typeface="Source Sans Pro" pitchFamily="34" charset="-122"/>
                <a:cs typeface="Source Sans Pro" pitchFamily="34" charset="-120"/>
              </a:rPr>
              <a:t> Bridges language gaps and promotes financial inclusion.</a:t>
            </a:r>
            <a:endParaRPr lang="en-US" sz="1900" dirty="0"/>
          </a:p>
        </p:txBody>
      </p:sp>
      <p:sp>
        <p:nvSpPr>
          <p:cNvPr id="9" name="Text 7"/>
          <p:cNvSpPr/>
          <p:nvPr/>
        </p:nvSpPr>
        <p:spPr>
          <a:xfrm>
            <a:off x="7623929" y="2408515"/>
            <a:ext cx="373761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Challenges and Learnings</a:t>
            </a:r>
            <a:endParaRPr lang="en-US" sz="2200" dirty="0"/>
          </a:p>
        </p:txBody>
      </p:sp>
      <p:sp>
        <p:nvSpPr>
          <p:cNvPr id="10" name="Text 8"/>
          <p:cNvSpPr/>
          <p:nvPr/>
        </p:nvSpPr>
        <p:spPr>
          <a:xfrm>
            <a:off x="7623929" y="3005971"/>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Multilingual language processing complexity.</a:t>
            </a:r>
            <a:endParaRPr lang="en-US" sz="1900" dirty="0"/>
          </a:p>
        </p:txBody>
      </p:sp>
      <p:sp>
        <p:nvSpPr>
          <p:cNvPr id="11" name="Text 9"/>
          <p:cNvSpPr/>
          <p:nvPr/>
        </p:nvSpPr>
        <p:spPr>
          <a:xfrm>
            <a:off x="7623929" y="3462457"/>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API integration challenges (Sarvam AI, GORQ).</a:t>
            </a:r>
            <a:endParaRPr lang="en-US" sz="1900" dirty="0"/>
          </a:p>
        </p:txBody>
      </p:sp>
      <p:sp>
        <p:nvSpPr>
          <p:cNvPr id="12" name="Text 10"/>
          <p:cNvSpPr/>
          <p:nvPr/>
        </p:nvSpPr>
        <p:spPr>
          <a:xfrm>
            <a:off x="7623929" y="3918942"/>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Handling voice input effectively (noise, accents).</a:t>
            </a:r>
            <a:endParaRPr lang="en-US" sz="1900" dirty="0"/>
          </a:p>
        </p:txBody>
      </p:sp>
      <p:sp>
        <p:nvSpPr>
          <p:cNvPr id="13" name="Text 11"/>
          <p:cNvSpPr/>
          <p:nvPr/>
        </p:nvSpPr>
        <p:spPr>
          <a:xfrm>
            <a:off x="7623929" y="4375428"/>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Ensuring accuracy of translations and responses.</a:t>
            </a:r>
            <a:endParaRPr lang="en-US" sz="1900" dirty="0"/>
          </a:p>
        </p:txBody>
      </p:sp>
      <p:sp>
        <p:nvSpPr>
          <p:cNvPr id="14" name="Text 12"/>
          <p:cNvSpPr/>
          <p:nvPr/>
        </p:nvSpPr>
        <p:spPr>
          <a:xfrm>
            <a:off x="7623929" y="4831913"/>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Balancing functionality and user experience.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6636" y="555665"/>
            <a:ext cx="7730728" cy="1147048"/>
          </a:xfrm>
          <a:prstGeom prst="rect">
            <a:avLst/>
          </a:prstGeom>
          <a:noFill/>
          <a:ln/>
        </p:spPr>
        <p:txBody>
          <a:bodyPr wrap="square" lIns="0" tIns="0" rIns="0" bIns="0" rtlCol="0" anchor="t"/>
          <a:lstStyle/>
          <a:p>
            <a:pPr marL="0" indent="0" algn="l">
              <a:lnSpc>
                <a:spcPts val="4500"/>
              </a:lnSpc>
              <a:buNone/>
            </a:pPr>
            <a:r>
              <a:rPr lang="en-US" sz="3600" b="1" kern="0" spc="-36" dirty="0">
                <a:solidFill>
                  <a:srgbClr val="FFFFFF"/>
                </a:solidFill>
                <a:latin typeface="Montserrat Bold" pitchFamily="34" charset="0"/>
                <a:ea typeface="Montserrat Bold" pitchFamily="34" charset="-122"/>
                <a:cs typeface="Montserrat Bold" pitchFamily="34" charset="-120"/>
              </a:rPr>
              <a:t>Introducing the Multilingual Loan Advisor</a:t>
            </a:r>
            <a:endParaRPr lang="en-US" sz="3600" dirty="0"/>
          </a:p>
        </p:txBody>
      </p:sp>
      <p:sp>
        <p:nvSpPr>
          <p:cNvPr id="4" name="Shape 1"/>
          <p:cNvSpPr/>
          <p:nvPr/>
        </p:nvSpPr>
        <p:spPr>
          <a:xfrm>
            <a:off x="706636" y="2005489"/>
            <a:ext cx="7730728" cy="1417201"/>
          </a:xfrm>
          <a:prstGeom prst="roundRect">
            <a:avLst>
              <a:gd name="adj" fmla="val 2137"/>
            </a:avLst>
          </a:prstGeom>
          <a:solidFill>
            <a:srgbClr val="303132"/>
          </a:solidFill>
          <a:ln/>
        </p:spPr>
      </p:sp>
      <p:sp>
        <p:nvSpPr>
          <p:cNvPr id="5" name="Text 2"/>
          <p:cNvSpPr/>
          <p:nvPr/>
        </p:nvSpPr>
        <p:spPr>
          <a:xfrm>
            <a:off x="908447" y="2207300"/>
            <a:ext cx="3219331" cy="28670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Conversational AI Assistant</a:t>
            </a:r>
            <a:endParaRPr lang="en-US" sz="1800" dirty="0"/>
          </a:p>
        </p:txBody>
      </p:sp>
      <p:sp>
        <p:nvSpPr>
          <p:cNvPr id="6" name="Text 3"/>
          <p:cNvSpPr/>
          <p:nvPr/>
        </p:nvSpPr>
        <p:spPr>
          <a:xfrm>
            <a:off x="908447" y="2615089"/>
            <a:ext cx="7327106" cy="605790"/>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A conversational AI assistant designed to provide loan advice in multiple Indian languages.</a:t>
            </a:r>
            <a:endParaRPr lang="en-US" sz="1550" dirty="0"/>
          </a:p>
        </p:txBody>
      </p:sp>
      <p:sp>
        <p:nvSpPr>
          <p:cNvPr id="7" name="Shape 4"/>
          <p:cNvSpPr/>
          <p:nvPr/>
        </p:nvSpPr>
        <p:spPr>
          <a:xfrm>
            <a:off x="706636" y="3624501"/>
            <a:ext cx="7730728" cy="1417201"/>
          </a:xfrm>
          <a:prstGeom prst="roundRect">
            <a:avLst>
              <a:gd name="adj" fmla="val 2137"/>
            </a:avLst>
          </a:prstGeom>
          <a:solidFill>
            <a:srgbClr val="303132"/>
          </a:solidFill>
          <a:ln/>
        </p:spPr>
      </p:sp>
      <p:sp>
        <p:nvSpPr>
          <p:cNvPr id="8" name="Text 5"/>
          <p:cNvSpPr/>
          <p:nvPr/>
        </p:nvSpPr>
        <p:spPr>
          <a:xfrm>
            <a:off x="908447" y="3826312"/>
            <a:ext cx="2372082" cy="28670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User Empowerment</a:t>
            </a:r>
            <a:endParaRPr lang="en-US" sz="1800" dirty="0"/>
          </a:p>
        </p:txBody>
      </p:sp>
      <p:sp>
        <p:nvSpPr>
          <p:cNvPr id="9" name="Text 6"/>
          <p:cNvSpPr/>
          <p:nvPr/>
        </p:nvSpPr>
        <p:spPr>
          <a:xfrm>
            <a:off x="908447" y="4234101"/>
            <a:ext cx="7327106" cy="605790"/>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Empowers users to understand loan eligibility, application processes, and financial literacy.</a:t>
            </a:r>
            <a:endParaRPr lang="en-US" sz="1550" dirty="0"/>
          </a:p>
        </p:txBody>
      </p:sp>
      <p:sp>
        <p:nvSpPr>
          <p:cNvPr id="10" name="Shape 7"/>
          <p:cNvSpPr/>
          <p:nvPr/>
        </p:nvSpPr>
        <p:spPr>
          <a:xfrm>
            <a:off x="706636" y="5243513"/>
            <a:ext cx="7730728" cy="1114306"/>
          </a:xfrm>
          <a:prstGeom prst="roundRect">
            <a:avLst>
              <a:gd name="adj" fmla="val 2718"/>
            </a:avLst>
          </a:prstGeom>
          <a:solidFill>
            <a:srgbClr val="303132"/>
          </a:solidFill>
          <a:ln/>
        </p:spPr>
      </p:sp>
      <p:sp>
        <p:nvSpPr>
          <p:cNvPr id="11" name="Text 8"/>
          <p:cNvSpPr/>
          <p:nvPr/>
        </p:nvSpPr>
        <p:spPr>
          <a:xfrm>
            <a:off x="908447" y="5445323"/>
            <a:ext cx="2294215" cy="28670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Breaking Barriers</a:t>
            </a:r>
            <a:endParaRPr lang="en-US" sz="1800" dirty="0"/>
          </a:p>
        </p:txBody>
      </p:sp>
      <p:sp>
        <p:nvSpPr>
          <p:cNvPr id="12" name="Text 9"/>
          <p:cNvSpPr/>
          <p:nvPr/>
        </p:nvSpPr>
        <p:spPr>
          <a:xfrm>
            <a:off x="908447" y="5853113"/>
            <a:ext cx="7327106" cy="302895"/>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Breaks down language barriers to make financial guidance inclusive.</a:t>
            </a:r>
            <a:endParaRPr lang="en-US" sz="1550" dirty="0"/>
          </a:p>
        </p:txBody>
      </p:sp>
      <p:sp>
        <p:nvSpPr>
          <p:cNvPr id="13" name="Shape 10"/>
          <p:cNvSpPr/>
          <p:nvPr/>
        </p:nvSpPr>
        <p:spPr>
          <a:xfrm>
            <a:off x="706636" y="6559629"/>
            <a:ext cx="7730728" cy="1114306"/>
          </a:xfrm>
          <a:prstGeom prst="roundRect">
            <a:avLst>
              <a:gd name="adj" fmla="val 2718"/>
            </a:avLst>
          </a:prstGeom>
          <a:solidFill>
            <a:srgbClr val="303132"/>
          </a:solidFill>
          <a:ln/>
        </p:spPr>
      </p:sp>
      <p:sp>
        <p:nvSpPr>
          <p:cNvPr id="14" name="Text 11"/>
          <p:cNvSpPr/>
          <p:nvPr/>
        </p:nvSpPr>
        <p:spPr>
          <a:xfrm>
            <a:off x="908447" y="6761440"/>
            <a:ext cx="3016925" cy="286703"/>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Cutting-Edge Technology</a:t>
            </a:r>
            <a:endParaRPr lang="en-US" sz="1800" dirty="0"/>
          </a:p>
        </p:txBody>
      </p:sp>
      <p:sp>
        <p:nvSpPr>
          <p:cNvPr id="15" name="Text 12"/>
          <p:cNvSpPr/>
          <p:nvPr/>
        </p:nvSpPr>
        <p:spPr>
          <a:xfrm>
            <a:off x="908447" y="7169229"/>
            <a:ext cx="7327106" cy="302895"/>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Leverages cutting-edge AI for accurate and culturally relevant interactions.</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782723"/>
            <a:ext cx="7416403" cy="2103834"/>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Future Directions: Expanding and Improving</a:t>
            </a:r>
            <a:endParaRPr lang="en-US" sz="4400" dirty="0"/>
          </a:p>
        </p:txBody>
      </p:sp>
      <p:sp>
        <p:nvSpPr>
          <p:cNvPr id="4" name="Text 1"/>
          <p:cNvSpPr/>
          <p:nvPr/>
        </p:nvSpPr>
        <p:spPr>
          <a:xfrm>
            <a:off x="863798" y="4256723"/>
            <a:ext cx="7416403"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Multilingual Loan Advisor successfully demonstrates a solution for language barriers in financial guidance. This presentation explores our future enhancements and the impact of our project in making financial services more accessible to diverse populations.</a:t>
            </a:r>
            <a:endParaRPr lang="en-US" sz="1900" dirty="0"/>
          </a:p>
        </p:txBody>
      </p:sp>
      <p:sp>
        <p:nvSpPr>
          <p:cNvPr id="5" name="Shape 2"/>
          <p:cNvSpPr/>
          <p:nvPr/>
        </p:nvSpPr>
        <p:spPr>
          <a:xfrm>
            <a:off x="863798" y="6033492"/>
            <a:ext cx="394930" cy="394930"/>
          </a:xfrm>
          <a:prstGeom prst="roundRect">
            <a:avLst>
              <a:gd name="adj" fmla="val 23151155"/>
            </a:avLst>
          </a:prstGeom>
          <a:noFill/>
          <a:ln w="7620">
            <a:solidFill>
              <a:srgbClr val="FFFFFF"/>
            </a:solidFill>
            <a:prstDash val="solid"/>
          </a:ln>
        </p:spPr>
      </p:sp>
      <p:sp>
        <p:nvSpPr>
          <p:cNvPr id="7" name="Text 3"/>
          <p:cNvSpPr/>
          <p:nvPr/>
        </p:nvSpPr>
        <p:spPr>
          <a:xfrm>
            <a:off x="1382078" y="6015037"/>
            <a:ext cx="2964299" cy="431840"/>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1744" y="488513"/>
            <a:ext cx="4642128" cy="504587"/>
          </a:xfrm>
          <a:prstGeom prst="rect">
            <a:avLst/>
          </a:prstGeom>
          <a:noFill/>
          <a:ln/>
        </p:spPr>
        <p:txBody>
          <a:bodyPr wrap="none" lIns="0" tIns="0" rIns="0" bIns="0" rtlCol="0" anchor="t"/>
          <a:lstStyle/>
          <a:p>
            <a:pPr marL="0" indent="0" algn="l">
              <a:lnSpc>
                <a:spcPts val="3950"/>
              </a:lnSpc>
              <a:buNone/>
            </a:pPr>
            <a:r>
              <a:rPr lang="en-US" sz="3150" b="1" kern="0" spc="-32" dirty="0">
                <a:solidFill>
                  <a:srgbClr val="FFFFFF"/>
                </a:solidFill>
                <a:latin typeface="Montserrat Bold" pitchFamily="34" charset="0"/>
                <a:ea typeface="Montserrat Bold" pitchFamily="34" charset="-122"/>
                <a:cs typeface="Montserrat Bold" pitchFamily="34" charset="-120"/>
              </a:rPr>
              <a:t>Future Enhancements</a:t>
            </a:r>
            <a:endParaRPr lang="en-US" sz="3150" dirty="0"/>
          </a:p>
        </p:txBody>
      </p:sp>
      <p:pic>
        <p:nvPicPr>
          <p:cNvPr id="3" name="Image 0" descr="preencoded.png"/>
          <p:cNvPicPr>
            <a:picLocks noChangeAspect="1"/>
          </p:cNvPicPr>
          <p:nvPr/>
        </p:nvPicPr>
        <p:blipFill>
          <a:blip r:embed="rId3"/>
          <a:stretch>
            <a:fillRect/>
          </a:stretch>
        </p:blipFill>
        <p:spPr>
          <a:xfrm>
            <a:off x="621744" y="1348383"/>
            <a:ext cx="888206" cy="1065848"/>
          </a:xfrm>
          <a:prstGeom prst="rect">
            <a:avLst/>
          </a:prstGeom>
        </p:spPr>
      </p:pic>
      <p:sp>
        <p:nvSpPr>
          <p:cNvPr id="4" name="Text 1"/>
          <p:cNvSpPr/>
          <p:nvPr/>
        </p:nvSpPr>
        <p:spPr>
          <a:xfrm>
            <a:off x="1776413" y="1526024"/>
            <a:ext cx="2781062"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Expand Language Support</a:t>
            </a:r>
            <a:endParaRPr lang="en-US" sz="1550" dirty="0"/>
          </a:p>
        </p:txBody>
      </p:sp>
      <p:sp>
        <p:nvSpPr>
          <p:cNvPr id="5" name="Text 2"/>
          <p:cNvSpPr/>
          <p:nvPr/>
        </p:nvSpPr>
        <p:spPr>
          <a:xfrm>
            <a:off x="1776413" y="1884997"/>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Add more Indian and international languages.</a:t>
            </a:r>
            <a:endParaRPr lang="en-US" sz="1350" dirty="0"/>
          </a:p>
        </p:txBody>
      </p:sp>
      <p:pic>
        <p:nvPicPr>
          <p:cNvPr id="6" name="Image 1" descr="preencoded.png"/>
          <p:cNvPicPr>
            <a:picLocks noChangeAspect="1"/>
          </p:cNvPicPr>
          <p:nvPr/>
        </p:nvPicPr>
        <p:blipFill>
          <a:blip r:embed="rId4"/>
          <a:stretch>
            <a:fillRect/>
          </a:stretch>
        </p:blipFill>
        <p:spPr>
          <a:xfrm>
            <a:off x="621744" y="2414230"/>
            <a:ext cx="888206" cy="1065848"/>
          </a:xfrm>
          <a:prstGeom prst="rect">
            <a:avLst/>
          </a:prstGeom>
        </p:spPr>
      </p:pic>
      <p:sp>
        <p:nvSpPr>
          <p:cNvPr id="7" name="Text 3"/>
          <p:cNvSpPr/>
          <p:nvPr/>
        </p:nvSpPr>
        <p:spPr>
          <a:xfrm>
            <a:off x="1776413" y="2591872"/>
            <a:ext cx="3586877"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Integrate with Real Loan Providers</a:t>
            </a:r>
            <a:endParaRPr lang="en-US" sz="1550" dirty="0"/>
          </a:p>
        </p:txBody>
      </p:sp>
      <p:sp>
        <p:nvSpPr>
          <p:cNvPr id="8" name="Text 4"/>
          <p:cNvSpPr/>
          <p:nvPr/>
        </p:nvSpPr>
        <p:spPr>
          <a:xfrm>
            <a:off x="1776413" y="2950845"/>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Connect to APIs of banks/NBFCs for real-time loan application processing.</a:t>
            </a:r>
            <a:endParaRPr lang="en-US" sz="1350" dirty="0"/>
          </a:p>
        </p:txBody>
      </p:sp>
      <p:pic>
        <p:nvPicPr>
          <p:cNvPr id="9" name="Image 2" descr="preencoded.png"/>
          <p:cNvPicPr>
            <a:picLocks noChangeAspect="1"/>
          </p:cNvPicPr>
          <p:nvPr/>
        </p:nvPicPr>
        <p:blipFill>
          <a:blip r:embed="rId5"/>
          <a:stretch>
            <a:fillRect/>
          </a:stretch>
        </p:blipFill>
        <p:spPr>
          <a:xfrm>
            <a:off x="621744" y="3480078"/>
            <a:ext cx="888206" cy="1065848"/>
          </a:xfrm>
          <a:prstGeom prst="rect">
            <a:avLst/>
          </a:prstGeom>
        </p:spPr>
      </p:pic>
      <p:sp>
        <p:nvSpPr>
          <p:cNvPr id="10" name="Text 5"/>
          <p:cNvSpPr/>
          <p:nvPr/>
        </p:nvSpPr>
        <p:spPr>
          <a:xfrm>
            <a:off x="1776413" y="3657719"/>
            <a:ext cx="3093839"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Personalized Financial Advice</a:t>
            </a:r>
            <a:endParaRPr lang="en-US" sz="1550" dirty="0"/>
          </a:p>
        </p:txBody>
      </p:sp>
      <p:sp>
        <p:nvSpPr>
          <p:cNvPr id="11" name="Text 6"/>
          <p:cNvSpPr/>
          <p:nvPr/>
        </p:nvSpPr>
        <p:spPr>
          <a:xfrm>
            <a:off x="1776413" y="4016693"/>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Develop more sophisticated user profiling and personalized recommendations.</a:t>
            </a:r>
            <a:endParaRPr lang="en-US" sz="1350" dirty="0"/>
          </a:p>
        </p:txBody>
      </p:sp>
      <p:pic>
        <p:nvPicPr>
          <p:cNvPr id="12" name="Image 3" descr="preencoded.png"/>
          <p:cNvPicPr>
            <a:picLocks noChangeAspect="1"/>
          </p:cNvPicPr>
          <p:nvPr/>
        </p:nvPicPr>
        <p:blipFill>
          <a:blip r:embed="rId6"/>
          <a:stretch>
            <a:fillRect/>
          </a:stretch>
        </p:blipFill>
        <p:spPr>
          <a:xfrm>
            <a:off x="621744" y="4545925"/>
            <a:ext cx="888206" cy="1065848"/>
          </a:xfrm>
          <a:prstGeom prst="rect">
            <a:avLst/>
          </a:prstGeom>
        </p:spPr>
      </p:pic>
      <p:sp>
        <p:nvSpPr>
          <p:cNvPr id="13" name="Text 7"/>
          <p:cNvSpPr/>
          <p:nvPr/>
        </p:nvSpPr>
        <p:spPr>
          <a:xfrm>
            <a:off x="1776413" y="4723567"/>
            <a:ext cx="2800588"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Enhanced LLM Capabilities</a:t>
            </a:r>
            <a:endParaRPr lang="en-US" sz="1550" dirty="0"/>
          </a:p>
        </p:txBody>
      </p:sp>
      <p:sp>
        <p:nvSpPr>
          <p:cNvPr id="14" name="Text 8"/>
          <p:cNvSpPr/>
          <p:nvPr/>
        </p:nvSpPr>
        <p:spPr>
          <a:xfrm>
            <a:off x="1776413" y="5082540"/>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Improve response quality and intent understanding.</a:t>
            </a:r>
            <a:endParaRPr lang="en-US" sz="1350" dirty="0"/>
          </a:p>
        </p:txBody>
      </p:sp>
      <p:pic>
        <p:nvPicPr>
          <p:cNvPr id="15" name="Image 4" descr="preencoded.png"/>
          <p:cNvPicPr>
            <a:picLocks noChangeAspect="1"/>
          </p:cNvPicPr>
          <p:nvPr/>
        </p:nvPicPr>
        <p:blipFill>
          <a:blip r:embed="rId7"/>
          <a:stretch>
            <a:fillRect/>
          </a:stretch>
        </p:blipFill>
        <p:spPr>
          <a:xfrm>
            <a:off x="621744" y="5611773"/>
            <a:ext cx="888206" cy="1065848"/>
          </a:xfrm>
          <a:prstGeom prst="rect">
            <a:avLst/>
          </a:prstGeom>
        </p:spPr>
      </p:pic>
      <p:sp>
        <p:nvSpPr>
          <p:cNvPr id="16" name="Text 9"/>
          <p:cNvSpPr/>
          <p:nvPr/>
        </p:nvSpPr>
        <p:spPr>
          <a:xfrm>
            <a:off x="1776413" y="5789414"/>
            <a:ext cx="2868573"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Improved Audio Processing</a:t>
            </a:r>
            <a:endParaRPr lang="en-US" sz="1550" dirty="0"/>
          </a:p>
        </p:txBody>
      </p:sp>
      <p:sp>
        <p:nvSpPr>
          <p:cNvPr id="17" name="Text 10"/>
          <p:cNvSpPr/>
          <p:nvPr/>
        </p:nvSpPr>
        <p:spPr>
          <a:xfrm>
            <a:off x="1776413" y="6148388"/>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Enhance voice input accuracy and noise reduction.</a:t>
            </a:r>
            <a:endParaRPr lang="en-US" sz="1350" dirty="0"/>
          </a:p>
        </p:txBody>
      </p:sp>
      <p:pic>
        <p:nvPicPr>
          <p:cNvPr id="18" name="Image 5" descr="preencoded.png"/>
          <p:cNvPicPr>
            <a:picLocks noChangeAspect="1"/>
          </p:cNvPicPr>
          <p:nvPr/>
        </p:nvPicPr>
        <p:blipFill>
          <a:blip r:embed="rId8"/>
          <a:stretch>
            <a:fillRect/>
          </a:stretch>
        </p:blipFill>
        <p:spPr>
          <a:xfrm>
            <a:off x="621744" y="6677620"/>
            <a:ext cx="888206" cy="1065848"/>
          </a:xfrm>
          <a:prstGeom prst="rect">
            <a:avLst/>
          </a:prstGeom>
        </p:spPr>
      </p:pic>
      <p:sp>
        <p:nvSpPr>
          <p:cNvPr id="19" name="Text 11"/>
          <p:cNvSpPr/>
          <p:nvPr/>
        </p:nvSpPr>
        <p:spPr>
          <a:xfrm>
            <a:off x="1776413" y="6855262"/>
            <a:ext cx="2176939" cy="252413"/>
          </a:xfrm>
          <a:prstGeom prst="rect">
            <a:avLst/>
          </a:prstGeom>
          <a:noFill/>
          <a:ln/>
        </p:spPr>
        <p:txBody>
          <a:bodyPr wrap="none" lIns="0" tIns="0" rIns="0" bIns="0" rtlCol="0" anchor="t"/>
          <a:lstStyle/>
          <a:p>
            <a:pPr marL="0" indent="0" algn="l">
              <a:lnSpc>
                <a:spcPts val="1950"/>
              </a:lnSpc>
              <a:buNone/>
            </a:pPr>
            <a:r>
              <a:rPr lang="en-US" sz="1550" b="1" kern="0" spc="-16" dirty="0">
                <a:solidFill>
                  <a:srgbClr val="E2E6E9"/>
                </a:solidFill>
                <a:latin typeface="Montserrat Bold" pitchFamily="34" charset="0"/>
                <a:ea typeface="Montserrat Bold" pitchFamily="34" charset="-122"/>
                <a:cs typeface="Montserrat Bold" pitchFamily="34" charset="-120"/>
              </a:rPr>
              <a:t>UI/UX Improvements</a:t>
            </a:r>
            <a:endParaRPr lang="en-US" sz="1550" dirty="0"/>
          </a:p>
        </p:txBody>
      </p:sp>
      <p:sp>
        <p:nvSpPr>
          <p:cNvPr id="20" name="Text 12"/>
          <p:cNvSpPr/>
          <p:nvPr/>
        </p:nvSpPr>
        <p:spPr>
          <a:xfrm>
            <a:off x="1776413" y="7214235"/>
            <a:ext cx="12232243" cy="266462"/>
          </a:xfrm>
          <a:prstGeom prst="rect">
            <a:avLst/>
          </a:prstGeom>
          <a:noFill/>
          <a:ln/>
        </p:spPr>
        <p:txBody>
          <a:bodyPr wrap="none" lIns="0" tIns="0" rIns="0" bIns="0" rtlCol="0" anchor="t"/>
          <a:lstStyle/>
          <a:p>
            <a:pPr marL="0" indent="0" algn="l">
              <a:lnSpc>
                <a:spcPts val="2050"/>
              </a:lnSpc>
              <a:buNone/>
            </a:pPr>
            <a:r>
              <a:rPr lang="en-US" sz="1350" dirty="0">
                <a:solidFill>
                  <a:srgbClr val="E2E6E9"/>
                </a:solidFill>
                <a:latin typeface="Source Sans Pro" pitchFamily="34" charset="0"/>
                <a:ea typeface="Source Sans Pro" pitchFamily="34" charset="-122"/>
                <a:cs typeface="Source Sans Pro" pitchFamily="34" charset="-120"/>
              </a:rPr>
              <a:t>User Interface/User Experience improvements.</a:t>
            </a:r>
            <a:endParaRPr lang="en-US" sz="13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847011"/>
            <a:ext cx="9336286"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Conclusion: Making a Difference</a:t>
            </a:r>
            <a:endParaRPr lang="en-US" sz="4400" dirty="0"/>
          </a:p>
        </p:txBody>
      </p:sp>
      <p:sp>
        <p:nvSpPr>
          <p:cNvPr id="3" name="Shape 1"/>
          <p:cNvSpPr/>
          <p:nvPr/>
        </p:nvSpPr>
        <p:spPr>
          <a:xfrm>
            <a:off x="863798" y="2041922"/>
            <a:ext cx="4136350" cy="2472928"/>
          </a:xfrm>
          <a:prstGeom prst="roundRect">
            <a:avLst>
              <a:gd name="adj" fmla="val 1497"/>
            </a:avLst>
          </a:prstGeom>
          <a:solidFill>
            <a:srgbClr val="303132"/>
          </a:solidFill>
          <a:ln/>
        </p:spPr>
      </p:sp>
      <p:sp>
        <p:nvSpPr>
          <p:cNvPr id="4" name="Text 2"/>
          <p:cNvSpPr/>
          <p:nvPr/>
        </p:nvSpPr>
        <p:spPr>
          <a:xfrm>
            <a:off x="1110615" y="2288738"/>
            <a:ext cx="336696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Demonstrated Solution</a:t>
            </a:r>
            <a:endParaRPr lang="en-US" sz="2200" dirty="0"/>
          </a:p>
        </p:txBody>
      </p:sp>
      <p:sp>
        <p:nvSpPr>
          <p:cNvPr id="5" name="Text 3"/>
          <p:cNvSpPr/>
          <p:nvPr/>
        </p:nvSpPr>
        <p:spPr>
          <a:xfrm>
            <a:off x="1110615" y="2787372"/>
            <a:ext cx="3642717"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Multilingual Loan Advisor successfully demonstrates a solution for language barriers in financial guidance.</a:t>
            </a:r>
            <a:endParaRPr lang="en-US" sz="1900" dirty="0"/>
          </a:p>
        </p:txBody>
      </p:sp>
      <p:sp>
        <p:nvSpPr>
          <p:cNvPr id="6" name="Shape 4"/>
          <p:cNvSpPr/>
          <p:nvPr/>
        </p:nvSpPr>
        <p:spPr>
          <a:xfrm>
            <a:off x="5246965" y="2041922"/>
            <a:ext cx="4136350" cy="2472928"/>
          </a:xfrm>
          <a:prstGeom prst="roundRect">
            <a:avLst>
              <a:gd name="adj" fmla="val 1497"/>
            </a:avLst>
          </a:prstGeom>
          <a:solidFill>
            <a:srgbClr val="303132"/>
          </a:solidFill>
          <a:ln/>
        </p:spPr>
      </p:sp>
      <p:sp>
        <p:nvSpPr>
          <p:cNvPr id="7" name="Text 5"/>
          <p:cNvSpPr/>
          <p:nvPr/>
        </p:nvSpPr>
        <p:spPr>
          <a:xfrm>
            <a:off x="5493782" y="2288738"/>
            <a:ext cx="3562945"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AI-Powered Accessibility</a:t>
            </a:r>
            <a:endParaRPr lang="en-US" sz="2200" dirty="0"/>
          </a:p>
        </p:txBody>
      </p:sp>
      <p:sp>
        <p:nvSpPr>
          <p:cNvPr id="8" name="Text 6"/>
          <p:cNvSpPr/>
          <p:nvPr/>
        </p:nvSpPr>
        <p:spPr>
          <a:xfrm>
            <a:off x="5493782" y="2787372"/>
            <a:ext cx="3642717"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Leverages AI to provide accessible, multilingual loan advice and financial literacy.</a:t>
            </a:r>
            <a:endParaRPr lang="en-US" sz="1900" dirty="0"/>
          </a:p>
        </p:txBody>
      </p:sp>
      <p:sp>
        <p:nvSpPr>
          <p:cNvPr id="9" name="Shape 7"/>
          <p:cNvSpPr/>
          <p:nvPr/>
        </p:nvSpPr>
        <p:spPr>
          <a:xfrm>
            <a:off x="9630132" y="2041922"/>
            <a:ext cx="4136350" cy="2472928"/>
          </a:xfrm>
          <a:prstGeom prst="roundRect">
            <a:avLst>
              <a:gd name="adj" fmla="val 1497"/>
            </a:avLst>
          </a:prstGeom>
          <a:solidFill>
            <a:srgbClr val="303132"/>
          </a:solidFill>
          <a:ln/>
        </p:spPr>
      </p:sp>
      <p:sp>
        <p:nvSpPr>
          <p:cNvPr id="10" name="Text 8"/>
          <p:cNvSpPr/>
          <p:nvPr/>
        </p:nvSpPr>
        <p:spPr>
          <a:xfrm>
            <a:off x="9876949" y="2288738"/>
            <a:ext cx="3642717"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Native Language Support</a:t>
            </a:r>
            <a:endParaRPr lang="en-US" sz="2200" dirty="0"/>
          </a:p>
        </p:txBody>
      </p:sp>
      <p:sp>
        <p:nvSpPr>
          <p:cNvPr id="11" name="Text 9"/>
          <p:cNvSpPr/>
          <p:nvPr/>
        </p:nvSpPr>
        <p:spPr>
          <a:xfrm>
            <a:off x="9876949" y="3138011"/>
            <a:ext cx="3642717"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Offers a valuable tool for individuals seeking financial assistance in their native language.</a:t>
            </a:r>
            <a:endParaRPr lang="en-US" sz="1900" dirty="0"/>
          </a:p>
        </p:txBody>
      </p:sp>
      <p:sp>
        <p:nvSpPr>
          <p:cNvPr id="12" name="Shape 10"/>
          <p:cNvSpPr/>
          <p:nvPr/>
        </p:nvSpPr>
        <p:spPr>
          <a:xfrm>
            <a:off x="863798" y="4761667"/>
            <a:ext cx="6328053" cy="2620923"/>
          </a:xfrm>
          <a:prstGeom prst="roundRect">
            <a:avLst>
              <a:gd name="adj" fmla="val 1413"/>
            </a:avLst>
          </a:prstGeom>
          <a:solidFill>
            <a:srgbClr val="303132"/>
          </a:solidFill>
          <a:ln/>
        </p:spPr>
      </p:sp>
      <p:sp>
        <p:nvSpPr>
          <p:cNvPr id="13" name="Text 11"/>
          <p:cNvSpPr/>
          <p:nvPr/>
        </p:nvSpPr>
        <p:spPr>
          <a:xfrm>
            <a:off x="1110615" y="5008483"/>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Future Potential</a:t>
            </a:r>
            <a:endParaRPr lang="en-US" sz="2200" dirty="0"/>
          </a:p>
        </p:txBody>
      </p:sp>
      <p:sp>
        <p:nvSpPr>
          <p:cNvPr id="14" name="Text 12"/>
          <p:cNvSpPr/>
          <p:nvPr/>
        </p:nvSpPr>
        <p:spPr>
          <a:xfrm>
            <a:off x="1110615" y="5507117"/>
            <a:ext cx="5834420"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Significant potential for real-world impact and further development.</a:t>
            </a:r>
            <a:endParaRPr lang="en-US" sz="1900" dirty="0"/>
          </a:p>
        </p:txBody>
      </p:sp>
      <p:sp>
        <p:nvSpPr>
          <p:cNvPr id="15" name="Shape 13"/>
          <p:cNvSpPr/>
          <p:nvPr/>
        </p:nvSpPr>
        <p:spPr>
          <a:xfrm>
            <a:off x="7438668" y="4761667"/>
            <a:ext cx="6328053" cy="2620923"/>
          </a:xfrm>
          <a:prstGeom prst="roundRect">
            <a:avLst>
              <a:gd name="adj" fmla="val 1413"/>
            </a:avLst>
          </a:prstGeom>
          <a:solidFill>
            <a:srgbClr val="303132"/>
          </a:solidFill>
          <a:ln/>
        </p:spPr>
      </p:sp>
      <p:sp>
        <p:nvSpPr>
          <p:cNvPr id="16" name="Text 14"/>
          <p:cNvSpPr/>
          <p:nvPr/>
        </p:nvSpPr>
        <p:spPr>
          <a:xfrm>
            <a:off x="7685484" y="5008483"/>
            <a:ext cx="333756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Questions &amp; Thank You</a:t>
            </a:r>
            <a:endParaRPr lang="en-US" sz="2200" dirty="0"/>
          </a:p>
        </p:txBody>
      </p:sp>
      <p:sp>
        <p:nvSpPr>
          <p:cNvPr id="17" name="Text 15"/>
          <p:cNvSpPr/>
          <p:nvPr/>
        </p:nvSpPr>
        <p:spPr>
          <a:xfrm>
            <a:off x="7685484" y="5507117"/>
            <a:ext cx="5834420"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Open the floor for questions from the audience. Thank the audience for their time and attention. Acknowledge any contributors or resources used.</a:t>
            </a:r>
            <a:endParaRPr lang="en-US" sz="1900" dirty="0"/>
          </a:p>
        </p:txBody>
      </p:sp>
      <p:sp>
        <p:nvSpPr>
          <p:cNvPr id="18" name="Text 16"/>
          <p:cNvSpPr/>
          <p:nvPr/>
        </p:nvSpPr>
        <p:spPr>
          <a:xfrm>
            <a:off x="7685484" y="6765608"/>
            <a:ext cx="5834420"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https://github.com/Rhushya/finalit_working</a:t>
            </a:r>
            <a:endParaRPr lang="en-US" sz="1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EF30C9-E687-F6CA-71F4-CC476B7AE914}"/>
              </a:ext>
            </a:extLst>
          </p:cNvPr>
          <p:cNvSpPr txBox="1"/>
          <p:nvPr/>
        </p:nvSpPr>
        <p:spPr>
          <a:xfrm>
            <a:off x="471947" y="688258"/>
            <a:ext cx="13902813" cy="892552"/>
          </a:xfrm>
          <a:prstGeom prst="rect">
            <a:avLst/>
          </a:prstGeom>
          <a:noFill/>
        </p:spPr>
        <p:txBody>
          <a:bodyPr wrap="square" rtlCol="0">
            <a:spAutoFit/>
          </a:bodyPr>
          <a:lstStyle/>
          <a:p>
            <a:r>
              <a:rPr lang="en-IN" sz="5200" dirty="0">
                <a:solidFill>
                  <a:schemeClr val="bg1"/>
                </a:solidFill>
              </a:rPr>
              <a:t>THANK YOU:</a:t>
            </a:r>
          </a:p>
        </p:txBody>
      </p:sp>
      <p:sp>
        <p:nvSpPr>
          <p:cNvPr id="4" name="TextBox 3">
            <a:extLst>
              <a:ext uri="{FF2B5EF4-FFF2-40B4-BE49-F238E27FC236}">
                <a16:creationId xmlns:a16="http://schemas.microsoft.com/office/drawing/2014/main" id="{006EA69B-2F45-20B4-A6CF-A4430F15D2E6}"/>
              </a:ext>
            </a:extLst>
          </p:cNvPr>
          <p:cNvSpPr txBox="1"/>
          <p:nvPr/>
        </p:nvSpPr>
        <p:spPr>
          <a:xfrm>
            <a:off x="9104671" y="6017342"/>
            <a:ext cx="5270089" cy="677108"/>
          </a:xfrm>
          <a:prstGeom prst="rect">
            <a:avLst/>
          </a:prstGeom>
          <a:noFill/>
        </p:spPr>
        <p:txBody>
          <a:bodyPr wrap="square" rtlCol="0">
            <a:spAutoFit/>
          </a:bodyPr>
          <a:lstStyle/>
          <a:p>
            <a:r>
              <a:rPr lang="en-IN" sz="3800" dirty="0" err="1">
                <a:solidFill>
                  <a:schemeClr val="bg1"/>
                </a:solidFill>
              </a:rPr>
              <a:t>Rhushya.K.C</a:t>
            </a:r>
            <a:endParaRPr lang="en-IN" sz="3800" dirty="0">
              <a:solidFill>
                <a:schemeClr val="bg1"/>
              </a:solidFill>
            </a:endParaRPr>
          </a:p>
        </p:txBody>
      </p:sp>
    </p:spTree>
    <p:extLst>
      <p:ext uri="{BB962C8B-B14F-4D97-AF65-F5344CB8AC3E}">
        <p14:creationId xmlns:p14="http://schemas.microsoft.com/office/powerpoint/2010/main" val="3816289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6766" y="959287"/>
            <a:ext cx="9007673" cy="646748"/>
          </a:xfrm>
          <a:prstGeom prst="rect">
            <a:avLst/>
          </a:prstGeom>
          <a:noFill/>
          <a:ln/>
        </p:spPr>
        <p:txBody>
          <a:bodyPr wrap="none" lIns="0" tIns="0" rIns="0" bIns="0" rtlCol="0" anchor="t"/>
          <a:lstStyle/>
          <a:p>
            <a:pPr marL="0" indent="0" algn="l">
              <a:lnSpc>
                <a:spcPts val="5050"/>
              </a:lnSpc>
              <a:buNone/>
            </a:pPr>
            <a:r>
              <a:rPr lang="en-US" sz="4050" b="1" kern="0" spc="-41" dirty="0">
                <a:solidFill>
                  <a:srgbClr val="FFFFFF"/>
                </a:solidFill>
                <a:latin typeface="Montserrat Bold" pitchFamily="34" charset="0"/>
                <a:ea typeface="Montserrat Bold" pitchFamily="34" charset="-122"/>
                <a:cs typeface="Montserrat Bold" pitchFamily="34" charset="-120"/>
              </a:rPr>
              <a:t>Core Features: Empowering Users</a:t>
            </a:r>
            <a:endParaRPr lang="en-US" sz="4050" dirty="0"/>
          </a:p>
        </p:txBody>
      </p:sp>
      <p:pic>
        <p:nvPicPr>
          <p:cNvPr id="3" name="Image 0" descr="preencoded.png"/>
          <p:cNvPicPr>
            <a:picLocks noChangeAspect="1"/>
          </p:cNvPicPr>
          <p:nvPr/>
        </p:nvPicPr>
        <p:blipFill>
          <a:blip r:embed="rId3"/>
          <a:stretch>
            <a:fillRect/>
          </a:stretch>
        </p:blipFill>
        <p:spPr>
          <a:xfrm>
            <a:off x="796766" y="2061329"/>
            <a:ext cx="569119" cy="569119"/>
          </a:xfrm>
          <a:prstGeom prst="rect">
            <a:avLst/>
          </a:prstGeom>
        </p:spPr>
      </p:pic>
      <p:sp>
        <p:nvSpPr>
          <p:cNvPr id="4" name="Text 1"/>
          <p:cNvSpPr/>
          <p:nvPr/>
        </p:nvSpPr>
        <p:spPr>
          <a:xfrm>
            <a:off x="796766" y="2858095"/>
            <a:ext cx="2862262" cy="323374"/>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Loan Eligibility Check</a:t>
            </a:r>
            <a:endParaRPr lang="en-US" sz="2000" dirty="0"/>
          </a:p>
        </p:txBody>
      </p:sp>
      <p:sp>
        <p:nvSpPr>
          <p:cNvPr id="5" name="Text 2"/>
          <p:cNvSpPr/>
          <p:nvPr/>
        </p:nvSpPr>
        <p:spPr>
          <a:xfrm>
            <a:off x="796766" y="3318034"/>
            <a:ext cx="3003113" cy="682943"/>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Quickly assess loan eligibility based on user information.</a:t>
            </a:r>
            <a:endParaRPr lang="en-US" sz="1750" dirty="0"/>
          </a:p>
        </p:txBody>
      </p:sp>
      <p:pic>
        <p:nvPicPr>
          <p:cNvPr id="6" name="Image 1" descr="preencoded.png"/>
          <p:cNvPicPr>
            <a:picLocks noChangeAspect="1"/>
          </p:cNvPicPr>
          <p:nvPr/>
        </p:nvPicPr>
        <p:blipFill>
          <a:blip r:embed="rId4"/>
          <a:stretch>
            <a:fillRect/>
          </a:stretch>
        </p:blipFill>
        <p:spPr>
          <a:xfrm>
            <a:off x="4141351" y="2061329"/>
            <a:ext cx="569119" cy="569119"/>
          </a:xfrm>
          <a:prstGeom prst="rect">
            <a:avLst/>
          </a:prstGeom>
        </p:spPr>
      </p:pic>
      <p:sp>
        <p:nvSpPr>
          <p:cNvPr id="7" name="Text 3"/>
          <p:cNvSpPr/>
          <p:nvPr/>
        </p:nvSpPr>
        <p:spPr>
          <a:xfrm>
            <a:off x="4141351" y="2858095"/>
            <a:ext cx="3003113" cy="646748"/>
          </a:xfrm>
          <a:prstGeom prst="rect">
            <a:avLst/>
          </a:prstGeom>
          <a:noFill/>
          <a:ln/>
        </p:spPr>
        <p:txBody>
          <a:bodyPr wrap="squar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Loan Application Guidance</a:t>
            </a:r>
            <a:endParaRPr lang="en-US" sz="2000" dirty="0"/>
          </a:p>
        </p:txBody>
      </p:sp>
      <p:sp>
        <p:nvSpPr>
          <p:cNvPr id="8" name="Text 4"/>
          <p:cNvSpPr/>
          <p:nvPr/>
        </p:nvSpPr>
        <p:spPr>
          <a:xfrm>
            <a:off x="4141351" y="3641407"/>
            <a:ext cx="3003113" cy="682943"/>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Step-by-step help with the loan application process.</a:t>
            </a:r>
            <a:endParaRPr lang="en-US" sz="1750" dirty="0"/>
          </a:p>
        </p:txBody>
      </p:sp>
      <p:pic>
        <p:nvPicPr>
          <p:cNvPr id="9" name="Image 2" descr="preencoded.png"/>
          <p:cNvPicPr>
            <a:picLocks noChangeAspect="1"/>
          </p:cNvPicPr>
          <p:nvPr/>
        </p:nvPicPr>
        <p:blipFill>
          <a:blip r:embed="rId5"/>
          <a:stretch>
            <a:fillRect/>
          </a:stretch>
        </p:blipFill>
        <p:spPr>
          <a:xfrm>
            <a:off x="7485936" y="2061329"/>
            <a:ext cx="569119" cy="569119"/>
          </a:xfrm>
          <a:prstGeom prst="rect">
            <a:avLst/>
          </a:prstGeom>
        </p:spPr>
      </p:pic>
      <p:sp>
        <p:nvSpPr>
          <p:cNvPr id="10" name="Text 5"/>
          <p:cNvSpPr/>
          <p:nvPr/>
        </p:nvSpPr>
        <p:spPr>
          <a:xfrm>
            <a:off x="7485936" y="2858095"/>
            <a:ext cx="2943225" cy="323374"/>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Financial Literacy Tips</a:t>
            </a:r>
            <a:endParaRPr lang="en-US" sz="2000" dirty="0"/>
          </a:p>
        </p:txBody>
      </p:sp>
      <p:sp>
        <p:nvSpPr>
          <p:cNvPr id="11" name="Text 6"/>
          <p:cNvSpPr/>
          <p:nvPr/>
        </p:nvSpPr>
        <p:spPr>
          <a:xfrm>
            <a:off x="7485936" y="3318034"/>
            <a:ext cx="3003113" cy="682943"/>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Simple, actionable financial advice.</a:t>
            </a:r>
            <a:endParaRPr lang="en-US" sz="1750" dirty="0"/>
          </a:p>
        </p:txBody>
      </p:sp>
      <p:pic>
        <p:nvPicPr>
          <p:cNvPr id="12" name="Image 3" descr="preencoded.png"/>
          <p:cNvPicPr>
            <a:picLocks noChangeAspect="1"/>
          </p:cNvPicPr>
          <p:nvPr/>
        </p:nvPicPr>
        <p:blipFill>
          <a:blip r:embed="rId6"/>
          <a:stretch>
            <a:fillRect/>
          </a:stretch>
        </p:blipFill>
        <p:spPr>
          <a:xfrm>
            <a:off x="10830520" y="2061329"/>
            <a:ext cx="569119" cy="569119"/>
          </a:xfrm>
          <a:prstGeom prst="rect">
            <a:avLst/>
          </a:prstGeom>
        </p:spPr>
      </p:pic>
      <p:sp>
        <p:nvSpPr>
          <p:cNvPr id="13" name="Text 7"/>
          <p:cNvSpPr/>
          <p:nvPr/>
        </p:nvSpPr>
        <p:spPr>
          <a:xfrm>
            <a:off x="10830520" y="2858095"/>
            <a:ext cx="2742486" cy="323374"/>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Multilingual Support</a:t>
            </a:r>
            <a:endParaRPr lang="en-US" sz="2000" dirty="0"/>
          </a:p>
        </p:txBody>
      </p:sp>
      <p:sp>
        <p:nvSpPr>
          <p:cNvPr id="14" name="Text 8"/>
          <p:cNvSpPr/>
          <p:nvPr/>
        </p:nvSpPr>
        <p:spPr>
          <a:xfrm>
            <a:off x="10830520" y="3318034"/>
            <a:ext cx="3003113" cy="682943"/>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Interaction in multiple Indian languages.</a:t>
            </a:r>
            <a:endParaRPr lang="en-US" sz="1750" dirty="0"/>
          </a:p>
        </p:txBody>
      </p:sp>
      <p:pic>
        <p:nvPicPr>
          <p:cNvPr id="15" name="Image 4" descr="preencoded.png"/>
          <p:cNvPicPr>
            <a:picLocks noChangeAspect="1"/>
          </p:cNvPicPr>
          <p:nvPr/>
        </p:nvPicPr>
        <p:blipFill>
          <a:blip r:embed="rId7"/>
          <a:stretch>
            <a:fillRect/>
          </a:stretch>
        </p:blipFill>
        <p:spPr>
          <a:xfrm>
            <a:off x="796766" y="5007292"/>
            <a:ext cx="569119" cy="569119"/>
          </a:xfrm>
          <a:prstGeom prst="rect">
            <a:avLst/>
          </a:prstGeom>
        </p:spPr>
      </p:pic>
      <p:sp>
        <p:nvSpPr>
          <p:cNvPr id="16" name="Text 9"/>
          <p:cNvSpPr/>
          <p:nvPr/>
        </p:nvSpPr>
        <p:spPr>
          <a:xfrm>
            <a:off x="796766" y="5804059"/>
            <a:ext cx="2586871" cy="323374"/>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Voice &amp; Text Input</a:t>
            </a:r>
            <a:endParaRPr lang="en-US" sz="2000" dirty="0"/>
          </a:p>
        </p:txBody>
      </p:sp>
      <p:sp>
        <p:nvSpPr>
          <p:cNvPr id="17" name="Text 10"/>
          <p:cNvSpPr/>
          <p:nvPr/>
        </p:nvSpPr>
        <p:spPr>
          <a:xfrm>
            <a:off x="796766" y="6263997"/>
            <a:ext cx="3003113" cy="682943"/>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Flexible input options for user convenience.</a:t>
            </a:r>
            <a:endParaRPr lang="en-US" sz="1750" dirty="0"/>
          </a:p>
        </p:txBody>
      </p:sp>
      <p:pic>
        <p:nvPicPr>
          <p:cNvPr id="18" name="Image 5" descr="preencoded.png"/>
          <p:cNvPicPr>
            <a:picLocks noChangeAspect="1"/>
          </p:cNvPicPr>
          <p:nvPr/>
        </p:nvPicPr>
        <p:blipFill>
          <a:blip r:embed="rId8"/>
          <a:stretch>
            <a:fillRect/>
          </a:stretch>
        </p:blipFill>
        <p:spPr>
          <a:xfrm>
            <a:off x="4141351" y="5007292"/>
            <a:ext cx="569119" cy="569119"/>
          </a:xfrm>
          <a:prstGeom prst="rect">
            <a:avLst/>
          </a:prstGeom>
        </p:spPr>
      </p:pic>
      <p:sp>
        <p:nvSpPr>
          <p:cNvPr id="19" name="Text 11"/>
          <p:cNvSpPr/>
          <p:nvPr/>
        </p:nvSpPr>
        <p:spPr>
          <a:xfrm>
            <a:off x="4141351" y="5804059"/>
            <a:ext cx="3003113" cy="646748"/>
          </a:xfrm>
          <a:prstGeom prst="rect">
            <a:avLst/>
          </a:prstGeom>
          <a:noFill/>
          <a:ln/>
        </p:spPr>
        <p:txBody>
          <a:bodyPr wrap="squar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Language-Preserving Responses</a:t>
            </a:r>
            <a:endParaRPr lang="en-US" sz="2000" dirty="0"/>
          </a:p>
        </p:txBody>
      </p:sp>
      <p:sp>
        <p:nvSpPr>
          <p:cNvPr id="20" name="Text 12"/>
          <p:cNvSpPr/>
          <p:nvPr/>
        </p:nvSpPr>
        <p:spPr>
          <a:xfrm>
            <a:off x="4141351" y="6587371"/>
            <a:ext cx="3003113" cy="682943"/>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Responses in the user's input language.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52845" y="671751"/>
            <a:ext cx="7438311" cy="1384221"/>
          </a:xfrm>
          <a:prstGeom prst="rect">
            <a:avLst/>
          </a:prstGeom>
          <a:noFill/>
          <a:ln/>
        </p:spPr>
        <p:txBody>
          <a:bodyPr wrap="square" lIns="0" tIns="0" rIns="0" bIns="0" rtlCol="0" anchor="t"/>
          <a:lstStyle/>
          <a:p>
            <a:pPr marL="0" indent="0" algn="l">
              <a:lnSpc>
                <a:spcPts val="5450"/>
              </a:lnSpc>
              <a:buNone/>
            </a:pPr>
            <a:r>
              <a:rPr lang="en-US" sz="4350" b="1" kern="0" spc="-44" dirty="0">
                <a:solidFill>
                  <a:srgbClr val="FFFFFF"/>
                </a:solidFill>
                <a:latin typeface="Montserrat Bold" pitchFamily="34" charset="0"/>
                <a:ea typeface="Montserrat Bold" pitchFamily="34" charset="-122"/>
                <a:cs typeface="Montserrat Bold" pitchFamily="34" charset="-120"/>
              </a:rPr>
              <a:t>Feature Focus: Loan Eligibility Made Easy</a:t>
            </a:r>
            <a:endParaRPr lang="en-US" sz="4350" dirty="0"/>
          </a:p>
        </p:txBody>
      </p:sp>
      <p:sp>
        <p:nvSpPr>
          <p:cNvPr id="4" name="Shape 1"/>
          <p:cNvSpPr/>
          <p:nvPr/>
        </p:nvSpPr>
        <p:spPr>
          <a:xfrm>
            <a:off x="852845" y="2421374"/>
            <a:ext cx="182642" cy="857726"/>
          </a:xfrm>
          <a:prstGeom prst="roundRect">
            <a:avLst>
              <a:gd name="adj" fmla="val 20012"/>
            </a:avLst>
          </a:prstGeom>
          <a:solidFill>
            <a:srgbClr val="303132"/>
          </a:solidFill>
          <a:ln/>
        </p:spPr>
      </p:sp>
      <p:sp>
        <p:nvSpPr>
          <p:cNvPr id="5" name="Text 2"/>
          <p:cNvSpPr/>
          <p:nvPr/>
        </p:nvSpPr>
        <p:spPr>
          <a:xfrm>
            <a:off x="1400889" y="2421374"/>
            <a:ext cx="2882265" cy="346115"/>
          </a:xfrm>
          <a:prstGeom prst="rect">
            <a:avLst/>
          </a:prstGeom>
          <a:noFill/>
          <a:ln/>
        </p:spPr>
        <p:txBody>
          <a:bodyPr wrap="none" lIns="0" tIns="0" rIns="0" bIns="0" rtlCol="0" anchor="t"/>
          <a:lstStyle/>
          <a:p>
            <a:pPr marL="0" indent="0" algn="l">
              <a:lnSpc>
                <a:spcPts val="2700"/>
              </a:lnSpc>
              <a:buNone/>
            </a:pPr>
            <a:r>
              <a:rPr lang="en-US" sz="2150" b="1" kern="0" spc="-22" dirty="0">
                <a:solidFill>
                  <a:srgbClr val="E2E6E9"/>
                </a:solidFill>
                <a:latin typeface="Montserrat Bold" pitchFamily="34" charset="0"/>
                <a:ea typeface="Montserrat Bold" pitchFamily="34" charset="-122"/>
                <a:cs typeface="Montserrat Bold" pitchFamily="34" charset="-120"/>
              </a:rPr>
              <a:t>Ask About Eligibility</a:t>
            </a:r>
            <a:endParaRPr lang="en-US" sz="2150" dirty="0"/>
          </a:p>
        </p:txBody>
      </p:sp>
      <p:sp>
        <p:nvSpPr>
          <p:cNvPr id="6" name="Text 3"/>
          <p:cNvSpPr/>
          <p:nvPr/>
        </p:nvSpPr>
        <p:spPr>
          <a:xfrm>
            <a:off x="1400889" y="2913578"/>
            <a:ext cx="6890266" cy="365522"/>
          </a:xfrm>
          <a:prstGeom prst="rect">
            <a:avLst/>
          </a:prstGeom>
          <a:noFill/>
          <a:ln/>
        </p:spPr>
        <p:txBody>
          <a:bodyPr wrap="none" lIns="0" tIns="0" rIns="0" bIns="0" rtlCol="0" anchor="t"/>
          <a:lstStyle/>
          <a:p>
            <a:pPr marL="0" indent="0" algn="l">
              <a:lnSpc>
                <a:spcPts val="2850"/>
              </a:lnSpc>
              <a:buNone/>
            </a:pPr>
            <a:r>
              <a:rPr lang="en-US" sz="1900" dirty="0">
                <a:solidFill>
                  <a:srgbClr val="E2E6E9"/>
                </a:solidFill>
                <a:latin typeface="Source Sans Pro" pitchFamily="34" charset="0"/>
                <a:ea typeface="Source Sans Pro" pitchFamily="34" charset="-122"/>
                <a:cs typeface="Source Sans Pro" pitchFamily="34" charset="-120"/>
              </a:rPr>
              <a:t>Users can ask about their eligibility for different loan types.</a:t>
            </a:r>
            <a:endParaRPr lang="en-US" sz="1900" dirty="0"/>
          </a:p>
        </p:txBody>
      </p:sp>
      <p:sp>
        <p:nvSpPr>
          <p:cNvPr id="7" name="Shape 4"/>
          <p:cNvSpPr/>
          <p:nvPr/>
        </p:nvSpPr>
        <p:spPr>
          <a:xfrm>
            <a:off x="1218248" y="3522702"/>
            <a:ext cx="182642" cy="1223248"/>
          </a:xfrm>
          <a:prstGeom prst="roundRect">
            <a:avLst>
              <a:gd name="adj" fmla="val 20012"/>
            </a:avLst>
          </a:prstGeom>
          <a:solidFill>
            <a:srgbClr val="303132"/>
          </a:solidFill>
          <a:ln/>
        </p:spPr>
      </p:sp>
      <p:sp>
        <p:nvSpPr>
          <p:cNvPr id="8" name="Text 5"/>
          <p:cNvSpPr/>
          <p:nvPr/>
        </p:nvSpPr>
        <p:spPr>
          <a:xfrm>
            <a:off x="1766292" y="3522702"/>
            <a:ext cx="3205877" cy="346115"/>
          </a:xfrm>
          <a:prstGeom prst="rect">
            <a:avLst/>
          </a:prstGeom>
          <a:noFill/>
          <a:ln/>
        </p:spPr>
        <p:txBody>
          <a:bodyPr wrap="none" lIns="0" tIns="0" rIns="0" bIns="0" rtlCol="0" anchor="t"/>
          <a:lstStyle/>
          <a:p>
            <a:pPr marL="0" indent="0" algn="l">
              <a:lnSpc>
                <a:spcPts val="2700"/>
              </a:lnSpc>
              <a:buNone/>
            </a:pPr>
            <a:r>
              <a:rPr lang="en-US" sz="2150" b="1" kern="0" spc="-22" dirty="0">
                <a:solidFill>
                  <a:srgbClr val="E2E6E9"/>
                </a:solidFill>
                <a:latin typeface="Montserrat Bold" pitchFamily="34" charset="0"/>
                <a:ea typeface="Montserrat Bold" pitchFamily="34" charset="-122"/>
                <a:cs typeface="Montserrat Bold" pitchFamily="34" charset="-120"/>
              </a:rPr>
              <a:t>Answer Key Questions</a:t>
            </a:r>
            <a:endParaRPr lang="en-US" sz="2150" dirty="0"/>
          </a:p>
        </p:txBody>
      </p:sp>
      <p:sp>
        <p:nvSpPr>
          <p:cNvPr id="9" name="Text 6"/>
          <p:cNvSpPr/>
          <p:nvPr/>
        </p:nvSpPr>
        <p:spPr>
          <a:xfrm>
            <a:off x="1766292" y="4014907"/>
            <a:ext cx="6524863" cy="731044"/>
          </a:xfrm>
          <a:prstGeom prst="rect">
            <a:avLst/>
          </a:prstGeom>
          <a:noFill/>
          <a:ln/>
        </p:spPr>
        <p:txBody>
          <a:bodyPr wrap="square" lIns="0" tIns="0" rIns="0" bIns="0" rtlCol="0" anchor="t"/>
          <a:lstStyle/>
          <a:p>
            <a:pPr marL="0" indent="0" algn="l">
              <a:lnSpc>
                <a:spcPts val="2850"/>
              </a:lnSpc>
              <a:buNone/>
            </a:pPr>
            <a:r>
              <a:rPr lang="en-US" sz="1900" dirty="0">
                <a:solidFill>
                  <a:srgbClr val="E2E6E9"/>
                </a:solidFill>
                <a:latin typeface="Source Sans Pro" pitchFamily="34" charset="0"/>
                <a:ea typeface="Source Sans Pro" pitchFamily="34" charset="-122"/>
                <a:cs typeface="Source Sans Pro" pitchFamily="34" charset="-120"/>
              </a:rPr>
              <a:t>The system asks relevant questions to understand their financial situation (age, income, credit score, etc.).</a:t>
            </a:r>
            <a:endParaRPr lang="en-US" sz="1900" dirty="0"/>
          </a:p>
        </p:txBody>
      </p:sp>
      <p:sp>
        <p:nvSpPr>
          <p:cNvPr id="10" name="Shape 7"/>
          <p:cNvSpPr/>
          <p:nvPr/>
        </p:nvSpPr>
        <p:spPr>
          <a:xfrm>
            <a:off x="1583769" y="4989552"/>
            <a:ext cx="182642" cy="1223248"/>
          </a:xfrm>
          <a:prstGeom prst="roundRect">
            <a:avLst>
              <a:gd name="adj" fmla="val 20012"/>
            </a:avLst>
          </a:prstGeom>
          <a:solidFill>
            <a:srgbClr val="303132"/>
          </a:solidFill>
          <a:ln/>
        </p:spPr>
      </p:sp>
      <p:sp>
        <p:nvSpPr>
          <p:cNvPr id="11" name="Text 8"/>
          <p:cNvSpPr/>
          <p:nvPr/>
        </p:nvSpPr>
        <p:spPr>
          <a:xfrm>
            <a:off x="2131814" y="4989552"/>
            <a:ext cx="2913578" cy="346115"/>
          </a:xfrm>
          <a:prstGeom prst="rect">
            <a:avLst/>
          </a:prstGeom>
          <a:noFill/>
          <a:ln/>
        </p:spPr>
        <p:txBody>
          <a:bodyPr wrap="none" lIns="0" tIns="0" rIns="0" bIns="0" rtlCol="0" anchor="t"/>
          <a:lstStyle/>
          <a:p>
            <a:pPr marL="0" indent="0" algn="l">
              <a:lnSpc>
                <a:spcPts val="2700"/>
              </a:lnSpc>
              <a:buNone/>
            </a:pPr>
            <a:r>
              <a:rPr lang="en-US" sz="2150" b="1" kern="0" spc="-22" dirty="0">
                <a:solidFill>
                  <a:srgbClr val="E2E6E9"/>
                </a:solidFill>
                <a:latin typeface="Montserrat Bold" pitchFamily="34" charset="0"/>
                <a:ea typeface="Montserrat Bold" pitchFamily="34" charset="-122"/>
                <a:cs typeface="Montserrat Bold" pitchFamily="34" charset="-120"/>
              </a:rPr>
              <a:t>Receive Assessment</a:t>
            </a:r>
            <a:endParaRPr lang="en-US" sz="2150" dirty="0"/>
          </a:p>
        </p:txBody>
      </p:sp>
      <p:sp>
        <p:nvSpPr>
          <p:cNvPr id="12" name="Text 9"/>
          <p:cNvSpPr/>
          <p:nvPr/>
        </p:nvSpPr>
        <p:spPr>
          <a:xfrm>
            <a:off x="2131814" y="5481757"/>
            <a:ext cx="6159341" cy="731044"/>
          </a:xfrm>
          <a:prstGeom prst="rect">
            <a:avLst/>
          </a:prstGeom>
          <a:noFill/>
          <a:ln/>
        </p:spPr>
        <p:txBody>
          <a:bodyPr wrap="square" lIns="0" tIns="0" rIns="0" bIns="0" rtlCol="0" anchor="t"/>
          <a:lstStyle/>
          <a:p>
            <a:pPr marL="0" indent="0" algn="l">
              <a:lnSpc>
                <a:spcPts val="2850"/>
              </a:lnSpc>
              <a:buNone/>
            </a:pPr>
            <a:r>
              <a:rPr lang="en-US" sz="1900" dirty="0">
                <a:solidFill>
                  <a:srgbClr val="E2E6E9"/>
                </a:solidFill>
                <a:latin typeface="Source Sans Pro" pitchFamily="34" charset="0"/>
                <a:ea typeface="Source Sans Pro" pitchFamily="34" charset="-122"/>
                <a:cs typeface="Source Sans Pro" pitchFamily="34" charset="-120"/>
              </a:rPr>
              <a:t>Provides an eligibility assessment and explains the factors considered.</a:t>
            </a:r>
            <a:endParaRPr lang="en-US" sz="1900" dirty="0"/>
          </a:p>
        </p:txBody>
      </p:sp>
      <p:sp>
        <p:nvSpPr>
          <p:cNvPr id="13" name="Shape 10"/>
          <p:cNvSpPr/>
          <p:nvPr/>
        </p:nvSpPr>
        <p:spPr>
          <a:xfrm>
            <a:off x="1949291" y="6456402"/>
            <a:ext cx="182642" cy="857726"/>
          </a:xfrm>
          <a:prstGeom prst="roundRect">
            <a:avLst>
              <a:gd name="adj" fmla="val 20012"/>
            </a:avLst>
          </a:prstGeom>
          <a:solidFill>
            <a:srgbClr val="303132"/>
          </a:solidFill>
          <a:ln/>
        </p:spPr>
      </p:sp>
      <p:sp>
        <p:nvSpPr>
          <p:cNvPr id="14" name="Text 11"/>
          <p:cNvSpPr/>
          <p:nvPr/>
        </p:nvSpPr>
        <p:spPr>
          <a:xfrm>
            <a:off x="2497336" y="6456402"/>
            <a:ext cx="3182422" cy="346115"/>
          </a:xfrm>
          <a:prstGeom prst="rect">
            <a:avLst/>
          </a:prstGeom>
          <a:noFill/>
          <a:ln/>
        </p:spPr>
        <p:txBody>
          <a:bodyPr wrap="none" lIns="0" tIns="0" rIns="0" bIns="0" rtlCol="0" anchor="t"/>
          <a:lstStyle/>
          <a:p>
            <a:pPr marL="0" indent="0" algn="l">
              <a:lnSpc>
                <a:spcPts val="2700"/>
              </a:lnSpc>
              <a:buNone/>
            </a:pPr>
            <a:r>
              <a:rPr lang="en-US" sz="2150" b="1" kern="0" spc="-22" dirty="0">
                <a:solidFill>
                  <a:srgbClr val="E2E6E9"/>
                </a:solidFill>
                <a:latin typeface="Montserrat Bold" pitchFamily="34" charset="0"/>
                <a:ea typeface="Montserrat Bold" pitchFamily="34" charset="-122"/>
                <a:cs typeface="Montserrat Bold" pitchFamily="34" charset="-120"/>
              </a:rPr>
              <a:t>Get Improvement Tips</a:t>
            </a:r>
            <a:endParaRPr lang="en-US" sz="2150" dirty="0"/>
          </a:p>
        </p:txBody>
      </p:sp>
      <p:sp>
        <p:nvSpPr>
          <p:cNvPr id="15" name="Text 12"/>
          <p:cNvSpPr/>
          <p:nvPr/>
        </p:nvSpPr>
        <p:spPr>
          <a:xfrm>
            <a:off x="2497336" y="6948607"/>
            <a:ext cx="5793819" cy="365522"/>
          </a:xfrm>
          <a:prstGeom prst="rect">
            <a:avLst/>
          </a:prstGeom>
          <a:noFill/>
          <a:ln/>
        </p:spPr>
        <p:txBody>
          <a:bodyPr wrap="none" lIns="0" tIns="0" rIns="0" bIns="0" rtlCol="0" anchor="t"/>
          <a:lstStyle/>
          <a:p>
            <a:pPr marL="0" indent="0" algn="l">
              <a:lnSpc>
                <a:spcPts val="2850"/>
              </a:lnSpc>
              <a:buNone/>
            </a:pPr>
            <a:r>
              <a:rPr lang="en-US" sz="1900" dirty="0">
                <a:solidFill>
                  <a:srgbClr val="E2E6E9"/>
                </a:solidFill>
                <a:latin typeface="Source Sans Pro" pitchFamily="34" charset="0"/>
                <a:ea typeface="Source Sans Pro" pitchFamily="34" charset="-122"/>
                <a:cs typeface="Source Sans Pro" pitchFamily="34" charset="-120"/>
              </a:rPr>
              <a:t>Offers tips to improve eligibility if needed.</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13661" y="673060"/>
            <a:ext cx="7716679" cy="1158716"/>
          </a:xfrm>
          <a:prstGeom prst="rect">
            <a:avLst/>
          </a:prstGeom>
          <a:noFill/>
          <a:ln/>
        </p:spPr>
        <p:txBody>
          <a:bodyPr wrap="square" lIns="0" tIns="0" rIns="0" bIns="0" rtlCol="0" anchor="t"/>
          <a:lstStyle/>
          <a:p>
            <a:pPr marL="0" indent="0" algn="l">
              <a:lnSpc>
                <a:spcPts val="4550"/>
              </a:lnSpc>
              <a:buNone/>
            </a:pPr>
            <a:r>
              <a:rPr lang="en-US" sz="3600" b="1" kern="0" spc="-36" dirty="0">
                <a:solidFill>
                  <a:srgbClr val="FFFFFF"/>
                </a:solidFill>
                <a:latin typeface="Montserrat Bold" pitchFamily="34" charset="0"/>
                <a:ea typeface="Montserrat Bold" pitchFamily="34" charset="-122"/>
                <a:cs typeface="Montserrat Bold" pitchFamily="34" charset="-120"/>
              </a:rPr>
              <a:t>Feature Focus: Guiding You Through Loan Applications</a:t>
            </a:r>
            <a:endParaRPr lang="en-US" sz="3600" dirty="0"/>
          </a:p>
        </p:txBody>
      </p:sp>
      <p:sp>
        <p:nvSpPr>
          <p:cNvPr id="4" name="Shape 1"/>
          <p:cNvSpPr/>
          <p:nvPr/>
        </p:nvSpPr>
        <p:spPr>
          <a:xfrm>
            <a:off x="942975" y="2137648"/>
            <a:ext cx="22860" cy="5418892"/>
          </a:xfrm>
          <a:prstGeom prst="roundRect">
            <a:avLst>
              <a:gd name="adj" fmla="val 133805"/>
            </a:avLst>
          </a:prstGeom>
          <a:solidFill>
            <a:srgbClr val="494A4B"/>
          </a:solidFill>
          <a:ln/>
        </p:spPr>
      </p:sp>
      <p:sp>
        <p:nvSpPr>
          <p:cNvPr id="5" name="Shape 2"/>
          <p:cNvSpPr/>
          <p:nvPr/>
        </p:nvSpPr>
        <p:spPr>
          <a:xfrm>
            <a:off x="1149489" y="2584847"/>
            <a:ext cx="611743" cy="22860"/>
          </a:xfrm>
          <a:prstGeom prst="roundRect">
            <a:avLst>
              <a:gd name="adj" fmla="val 133805"/>
            </a:avLst>
          </a:prstGeom>
          <a:solidFill>
            <a:srgbClr val="494A4B"/>
          </a:solidFill>
          <a:ln/>
        </p:spPr>
      </p:sp>
      <p:sp>
        <p:nvSpPr>
          <p:cNvPr id="6" name="Shape 3"/>
          <p:cNvSpPr/>
          <p:nvPr/>
        </p:nvSpPr>
        <p:spPr>
          <a:xfrm>
            <a:off x="713601" y="2366962"/>
            <a:ext cx="458748" cy="458748"/>
          </a:xfrm>
          <a:prstGeom prst="roundRect">
            <a:avLst>
              <a:gd name="adj" fmla="val 6668"/>
            </a:avLst>
          </a:prstGeom>
          <a:solidFill>
            <a:srgbClr val="303132"/>
          </a:solidFill>
          <a:ln/>
        </p:spPr>
      </p:sp>
      <p:sp>
        <p:nvSpPr>
          <p:cNvPr id="7" name="Text 4"/>
          <p:cNvSpPr/>
          <p:nvPr/>
        </p:nvSpPr>
        <p:spPr>
          <a:xfrm>
            <a:off x="803910" y="2422505"/>
            <a:ext cx="278011" cy="34754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1</a:t>
            </a:r>
            <a:endParaRPr lang="en-US" sz="2150" dirty="0"/>
          </a:p>
        </p:txBody>
      </p:sp>
      <p:sp>
        <p:nvSpPr>
          <p:cNvPr id="8" name="Text 5"/>
          <p:cNvSpPr/>
          <p:nvPr/>
        </p:nvSpPr>
        <p:spPr>
          <a:xfrm>
            <a:off x="1962626" y="2341483"/>
            <a:ext cx="3041571" cy="28956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Step-by-Step Instructions</a:t>
            </a:r>
            <a:endParaRPr lang="en-US" sz="1800" dirty="0"/>
          </a:p>
        </p:txBody>
      </p:sp>
      <p:sp>
        <p:nvSpPr>
          <p:cNvPr id="9" name="Text 6"/>
          <p:cNvSpPr/>
          <p:nvPr/>
        </p:nvSpPr>
        <p:spPr>
          <a:xfrm>
            <a:off x="1962626" y="2753320"/>
            <a:ext cx="6467713" cy="305872"/>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Provides step-by-step instructions for applying for various loans.</a:t>
            </a:r>
            <a:endParaRPr lang="en-US" sz="1600" dirty="0"/>
          </a:p>
        </p:txBody>
      </p:sp>
      <p:sp>
        <p:nvSpPr>
          <p:cNvPr id="10" name="Shape 7"/>
          <p:cNvSpPr/>
          <p:nvPr/>
        </p:nvSpPr>
        <p:spPr>
          <a:xfrm>
            <a:off x="1149489" y="3914061"/>
            <a:ext cx="611743" cy="22860"/>
          </a:xfrm>
          <a:prstGeom prst="roundRect">
            <a:avLst>
              <a:gd name="adj" fmla="val 133805"/>
            </a:avLst>
          </a:prstGeom>
          <a:solidFill>
            <a:srgbClr val="494A4B"/>
          </a:solidFill>
          <a:ln/>
        </p:spPr>
      </p:sp>
      <p:sp>
        <p:nvSpPr>
          <p:cNvPr id="11" name="Shape 8"/>
          <p:cNvSpPr/>
          <p:nvPr/>
        </p:nvSpPr>
        <p:spPr>
          <a:xfrm>
            <a:off x="713601" y="3696176"/>
            <a:ext cx="458748" cy="458748"/>
          </a:xfrm>
          <a:prstGeom prst="roundRect">
            <a:avLst>
              <a:gd name="adj" fmla="val 6668"/>
            </a:avLst>
          </a:prstGeom>
          <a:solidFill>
            <a:srgbClr val="303132"/>
          </a:solidFill>
          <a:ln/>
        </p:spPr>
      </p:sp>
      <p:sp>
        <p:nvSpPr>
          <p:cNvPr id="12" name="Text 9"/>
          <p:cNvSpPr/>
          <p:nvPr/>
        </p:nvSpPr>
        <p:spPr>
          <a:xfrm>
            <a:off x="803910" y="3751719"/>
            <a:ext cx="278011" cy="34754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2</a:t>
            </a:r>
            <a:endParaRPr lang="en-US" sz="2150" dirty="0"/>
          </a:p>
        </p:txBody>
      </p:sp>
      <p:sp>
        <p:nvSpPr>
          <p:cNvPr id="13" name="Text 10"/>
          <p:cNvSpPr/>
          <p:nvPr/>
        </p:nvSpPr>
        <p:spPr>
          <a:xfrm>
            <a:off x="1962626" y="3670697"/>
            <a:ext cx="3030617" cy="28956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Document Requirements</a:t>
            </a:r>
            <a:endParaRPr lang="en-US" sz="1800" dirty="0"/>
          </a:p>
        </p:txBody>
      </p:sp>
      <p:sp>
        <p:nvSpPr>
          <p:cNvPr id="14" name="Text 11"/>
          <p:cNvSpPr/>
          <p:nvPr/>
        </p:nvSpPr>
        <p:spPr>
          <a:xfrm>
            <a:off x="1962626" y="4082534"/>
            <a:ext cx="6467713" cy="305872"/>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Details the required documents and information.</a:t>
            </a:r>
            <a:endParaRPr lang="en-US" sz="1600" dirty="0"/>
          </a:p>
        </p:txBody>
      </p:sp>
      <p:sp>
        <p:nvSpPr>
          <p:cNvPr id="15" name="Shape 12"/>
          <p:cNvSpPr/>
          <p:nvPr/>
        </p:nvSpPr>
        <p:spPr>
          <a:xfrm>
            <a:off x="1149489" y="5243274"/>
            <a:ext cx="611743" cy="22860"/>
          </a:xfrm>
          <a:prstGeom prst="roundRect">
            <a:avLst>
              <a:gd name="adj" fmla="val 133805"/>
            </a:avLst>
          </a:prstGeom>
          <a:solidFill>
            <a:srgbClr val="494A4B"/>
          </a:solidFill>
          <a:ln/>
        </p:spPr>
      </p:sp>
      <p:sp>
        <p:nvSpPr>
          <p:cNvPr id="16" name="Shape 13"/>
          <p:cNvSpPr/>
          <p:nvPr/>
        </p:nvSpPr>
        <p:spPr>
          <a:xfrm>
            <a:off x="713601" y="5025390"/>
            <a:ext cx="458748" cy="458748"/>
          </a:xfrm>
          <a:prstGeom prst="roundRect">
            <a:avLst>
              <a:gd name="adj" fmla="val 6668"/>
            </a:avLst>
          </a:prstGeom>
          <a:solidFill>
            <a:srgbClr val="303132"/>
          </a:solidFill>
          <a:ln/>
        </p:spPr>
      </p:sp>
      <p:sp>
        <p:nvSpPr>
          <p:cNvPr id="17" name="Text 14"/>
          <p:cNvSpPr/>
          <p:nvPr/>
        </p:nvSpPr>
        <p:spPr>
          <a:xfrm>
            <a:off x="803910" y="5080933"/>
            <a:ext cx="278011" cy="34754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3</a:t>
            </a:r>
            <a:endParaRPr lang="en-US" sz="2150" dirty="0"/>
          </a:p>
        </p:txBody>
      </p:sp>
      <p:sp>
        <p:nvSpPr>
          <p:cNvPr id="18" name="Text 15"/>
          <p:cNvSpPr/>
          <p:nvPr/>
        </p:nvSpPr>
        <p:spPr>
          <a:xfrm>
            <a:off x="1962626" y="4999911"/>
            <a:ext cx="2341364" cy="28956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Lender Comparison</a:t>
            </a:r>
            <a:endParaRPr lang="en-US" sz="1800" dirty="0"/>
          </a:p>
        </p:txBody>
      </p:sp>
      <p:sp>
        <p:nvSpPr>
          <p:cNvPr id="19" name="Text 16"/>
          <p:cNvSpPr/>
          <p:nvPr/>
        </p:nvSpPr>
        <p:spPr>
          <a:xfrm>
            <a:off x="1962626" y="5411748"/>
            <a:ext cx="6467713" cy="611743"/>
          </a:xfrm>
          <a:prstGeom prst="rect">
            <a:avLst/>
          </a:prstGeom>
          <a:noFill/>
          <a:ln/>
        </p:spPr>
        <p:txBody>
          <a:bodyPr wrap="squar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Offers guidance on comparing lenders and navigating the application process.</a:t>
            </a:r>
            <a:endParaRPr lang="en-US" sz="1600" dirty="0"/>
          </a:p>
        </p:txBody>
      </p:sp>
      <p:sp>
        <p:nvSpPr>
          <p:cNvPr id="20" name="Shape 17"/>
          <p:cNvSpPr/>
          <p:nvPr/>
        </p:nvSpPr>
        <p:spPr>
          <a:xfrm>
            <a:off x="1149489" y="6878360"/>
            <a:ext cx="611743" cy="22860"/>
          </a:xfrm>
          <a:prstGeom prst="roundRect">
            <a:avLst>
              <a:gd name="adj" fmla="val 133805"/>
            </a:avLst>
          </a:prstGeom>
          <a:solidFill>
            <a:srgbClr val="494A4B"/>
          </a:solidFill>
          <a:ln/>
        </p:spPr>
      </p:sp>
      <p:sp>
        <p:nvSpPr>
          <p:cNvPr id="21" name="Shape 18"/>
          <p:cNvSpPr/>
          <p:nvPr/>
        </p:nvSpPr>
        <p:spPr>
          <a:xfrm>
            <a:off x="713601" y="6660475"/>
            <a:ext cx="458748" cy="458748"/>
          </a:xfrm>
          <a:prstGeom prst="roundRect">
            <a:avLst>
              <a:gd name="adj" fmla="val 6668"/>
            </a:avLst>
          </a:prstGeom>
          <a:solidFill>
            <a:srgbClr val="303132"/>
          </a:solidFill>
          <a:ln/>
        </p:spPr>
      </p:sp>
      <p:sp>
        <p:nvSpPr>
          <p:cNvPr id="22" name="Text 19"/>
          <p:cNvSpPr/>
          <p:nvPr/>
        </p:nvSpPr>
        <p:spPr>
          <a:xfrm>
            <a:off x="803910" y="6716018"/>
            <a:ext cx="278011" cy="347543"/>
          </a:xfrm>
          <a:prstGeom prst="rect">
            <a:avLst/>
          </a:prstGeom>
          <a:noFill/>
          <a:ln/>
        </p:spPr>
        <p:txBody>
          <a:bodyPr wrap="none" lIns="0" tIns="0" rIns="0" bIns="0" rtlCol="0" anchor="t"/>
          <a:lstStyle/>
          <a:p>
            <a:pPr marL="0" indent="0" algn="ctr">
              <a:lnSpc>
                <a:spcPts val="2150"/>
              </a:lnSpc>
              <a:buNone/>
            </a:pPr>
            <a:r>
              <a:rPr lang="en-US" sz="2150" b="1" kern="0" spc="-22" dirty="0">
                <a:solidFill>
                  <a:srgbClr val="E2E6E9"/>
                </a:solidFill>
                <a:latin typeface="Montserrat Bold" pitchFamily="34" charset="0"/>
                <a:ea typeface="Montserrat Bold" pitchFamily="34" charset="-122"/>
                <a:cs typeface="Montserrat Bold" pitchFamily="34" charset="-120"/>
              </a:rPr>
              <a:t>4</a:t>
            </a:r>
            <a:endParaRPr lang="en-US" sz="2150" dirty="0"/>
          </a:p>
        </p:txBody>
      </p:sp>
      <p:sp>
        <p:nvSpPr>
          <p:cNvPr id="23" name="Text 20"/>
          <p:cNvSpPr/>
          <p:nvPr/>
        </p:nvSpPr>
        <p:spPr>
          <a:xfrm>
            <a:off x="1962626" y="6634996"/>
            <a:ext cx="3449717" cy="289560"/>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First-Time Applicant Support</a:t>
            </a:r>
            <a:endParaRPr lang="en-US" sz="1800" dirty="0"/>
          </a:p>
        </p:txBody>
      </p:sp>
      <p:sp>
        <p:nvSpPr>
          <p:cNvPr id="24" name="Text 21"/>
          <p:cNvSpPr/>
          <p:nvPr/>
        </p:nvSpPr>
        <p:spPr>
          <a:xfrm>
            <a:off x="1962626" y="7046833"/>
            <a:ext cx="6467713" cy="305872"/>
          </a:xfrm>
          <a:prstGeom prst="rect">
            <a:avLst/>
          </a:prstGeom>
          <a:noFill/>
          <a:ln/>
        </p:spPr>
        <p:txBody>
          <a:bodyPr wrap="none" lIns="0" tIns="0" rIns="0" bIns="0" rtlCol="0" anchor="t"/>
          <a:lstStyle/>
          <a:p>
            <a:pPr marL="0" indent="0" algn="l">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Simplifies a complex process for first-time loan applicants.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908685"/>
            <a:ext cx="129028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Feature Focus: Boosting Your Financial Knowledge</a:t>
            </a:r>
            <a:endParaRPr lang="en-US" sz="4400" dirty="0"/>
          </a:p>
        </p:txBody>
      </p:sp>
      <p:sp>
        <p:nvSpPr>
          <p:cNvPr id="3" name="Text 1"/>
          <p:cNvSpPr/>
          <p:nvPr/>
        </p:nvSpPr>
        <p:spPr>
          <a:xfrm>
            <a:off x="1380053" y="3129201"/>
            <a:ext cx="3306961" cy="350639"/>
          </a:xfrm>
          <a:prstGeom prst="rect">
            <a:avLst/>
          </a:prstGeom>
          <a:noFill/>
          <a:ln/>
        </p:spPr>
        <p:txBody>
          <a:bodyPr wrap="none" lIns="0" tIns="0" rIns="0" bIns="0" rtlCol="0" anchor="t"/>
          <a:lstStyle/>
          <a:p>
            <a:pPr marL="0" indent="0" algn="r">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Practical Financial Tips</a:t>
            </a:r>
            <a:endParaRPr lang="en-US" sz="2200" dirty="0"/>
          </a:p>
        </p:txBody>
      </p:sp>
      <p:sp>
        <p:nvSpPr>
          <p:cNvPr id="4" name="Text 2"/>
          <p:cNvSpPr/>
          <p:nvPr/>
        </p:nvSpPr>
        <p:spPr>
          <a:xfrm>
            <a:off x="863798" y="3627834"/>
            <a:ext cx="3823216" cy="1110496"/>
          </a:xfrm>
          <a:prstGeom prst="rect">
            <a:avLst/>
          </a:prstGeom>
          <a:noFill/>
          <a:ln/>
        </p:spPr>
        <p:txBody>
          <a:bodyPr wrap="square" lIns="0" tIns="0" rIns="0" bIns="0" rtlCol="0" anchor="t"/>
          <a:lstStyle/>
          <a:p>
            <a:pPr marL="0" indent="0" algn="r">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Offers easy-to-understand financial tips on saving, credit scores, and more.</a:t>
            </a:r>
            <a:endParaRPr lang="en-US" sz="1900" dirty="0"/>
          </a:p>
        </p:txBody>
      </p:sp>
      <p:pic>
        <p:nvPicPr>
          <p:cNvPr id="5" name="Image 0" descr="preencoded.png"/>
          <p:cNvPicPr>
            <a:picLocks noChangeAspect="1"/>
          </p:cNvPicPr>
          <p:nvPr/>
        </p:nvPicPr>
        <p:blipFill>
          <a:blip r:embed="rId3"/>
          <a:stretch>
            <a:fillRect/>
          </a:stretch>
        </p:blipFill>
        <p:spPr>
          <a:xfrm>
            <a:off x="5057180" y="2804874"/>
            <a:ext cx="4515922" cy="4515922"/>
          </a:xfrm>
          <a:prstGeom prst="rect">
            <a:avLst/>
          </a:prstGeom>
        </p:spPr>
      </p:pic>
      <p:sp>
        <p:nvSpPr>
          <p:cNvPr id="6" name="Text 3"/>
          <p:cNvSpPr/>
          <p:nvPr/>
        </p:nvSpPr>
        <p:spPr>
          <a:xfrm>
            <a:off x="6221611" y="3538776"/>
            <a:ext cx="369213" cy="461605"/>
          </a:xfrm>
          <a:prstGeom prst="rect">
            <a:avLst/>
          </a:prstGeom>
          <a:noFill/>
          <a:ln/>
        </p:spPr>
        <p:txBody>
          <a:bodyPr wrap="none" lIns="0" tIns="0" rIns="0" bIns="0" rtlCol="0" anchor="t"/>
          <a:lstStyle/>
          <a:p>
            <a:pPr marL="0" indent="0" algn="l">
              <a:lnSpc>
                <a:spcPts val="4350"/>
              </a:lnSpc>
              <a:buNone/>
            </a:pPr>
            <a:r>
              <a:rPr lang="en-US" sz="2900" b="1" kern="0" spc="-19" dirty="0">
                <a:solidFill>
                  <a:srgbClr val="E2E6E9"/>
                </a:solidFill>
                <a:latin typeface="Montserrat Bold" pitchFamily="34" charset="0"/>
                <a:ea typeface="Montserrat Bold" pitchFamily="34" charset="-122"/>
                <a:cs typeface="Montserrat Bold" pitchFamily="34" charset="-120"/>
              </a:rPr>
              <a:t>1</a:t>
            </a:r>
            <a:endParaRPr lang="en-US" sz="2900" dirty="0"/>
          </a:p>
        </p:txBody>
      </p:sp>
      <p:sp>
        <p:nvSpPr>
          <p:cNvPr id="7" name="Text 4"/>
          <p:cNvSpPr/>
          <p:nvPr/>
        </p:nvSpPr>
        <p:spPr>
          <a:xfrm>
            <a:off x="9943267" y="3314343"/>
            <a:ext cx="3059906"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Everyday Application</a:t>
            </a:r>
            <a:endParaRPr lang="en-US" sz="2200" dirty="0"/>
          </a:p>
        </p:txBody>
      </p:sp>
      <p:sp>
        <p:nvSpPr>
          <p:cNvPr id="8" name="Text 5"/>
          <p:cNvSpPr/>
          <p:nvPr/>
        </p:nvSpPr>
        <p:spPr>
          <a:xfrm>
            <a:off x="9943267" y="3812977"/>
            <a:ext cx="3823335"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Focuses on practical advice to improve users' financial well-being.</a:t>
            </a:r>
            <a:endParaRPr lang="en-US" sz="1900" dirty="0"/>
          </a:p>
        </p:txBody>
      </p:sp>
      <p:pic>
        <p:nvPicPr>
          <p:cNvPr id="9" name="Image 1" descr="preencoded.png"/>
          <p:cNvPicPr>
            <a:picLocks noChangeAspect="1"/>
          </p:cNvPicPr>
          <p:nvPr/>
        </p:nvPicPr>
        <p:blipFill>
          <a:blip r:embed="rId4"/>
          <a:stretch>
            <a:fillRect/>
          </a:stretch>
        </p:blipFill>
        <p:spPr>
          <a:xfrm>
            <a:off x="5057180" y="2804874"/>
            <a:ext cx="4515922" cy="4515922"/>
          </a:xfrm>
          <a:prstGeom prst="rect">
            <a:avLst/>
          </a:prstGeom>
        </p:spPr>
      </p:pic>
      <p:sp>
        <p:nvSpPr>
          <p:cNvPr id="10" name="Text 6"/>
          <p:cNvSpPr/>
          <p:nvPr/>
        </p:nvSpPr>
        <p:spPr>
          <a:xfrm>
            <a:off x="8423553" y="3923109"/>
            <a:ext cx="369213" cy="461605"/>
          </a:xfrm>
          <a:prstGeom prst="rect">
            <a:avLst/>
          </a:prstGeom>
          <a:noFill/>
          <a:ln/>
        </p:spPr>
        <p:txBody>
          <a:bodyPr wrap="none" lIns="0" tIns="0" rIns="0" bIns="0" rtlCol="0" anchor="t"/>
          <a:lstStyle/>
          <a:p>
            <a:pPr marL="0" indent="0" algn="l">
              <a:lnSpc>
                <a:spcPts val="4350"/>
              </a:lnSpc>
              <a:buNone/>
            </a:pPr>
            <a:r>
              <a:rPr lang="en-US" sz="2900" b="1" kern="0" spc="-19" dirty="0">
                <a:solidFill>
                  <a:srgbClr val="E2E6E9"/>
                </a:solidFill>
                <a:latin typeface="Montserrat Bold" pitchFamily="34" charset="0"/>
                <a:ea typeface="Montserrat Bold" pitchFamily="34" charset="-122"/>
                <a:cs typeface="Montserrat Bold" pitchFamily="34" charset="-120"/>
              </a:rPr>
              <a:t>2</a:t>
            </a:r>
            <a:endParaRPr lang="en-US" sz="2900" dirty="0"/>
          </a:p>
        </p:txBody>
      </p:sp>
      <p:sp>
        <p:nvSpPr>
          <p:cNvPr id="11" name="Text 7"/>
          <p:cNvSpPr/>
          <p:nvPr/>
        </p:nvSpPr>
        <p:spPr>
          <a:xfrm>
            <a:off x="9943267" y="5757386"/>
            <a:ext cx="382154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Informed Decision Making</a:t>
            </a:r>
            <a:endParaRPr lang="en-US" sz="2200" dirty="0"/>
          </a:p>
        </p:txBody>
      </p:sp>
      <p:sp>
        <p:nvSpPr>
          <p:cNvPr id="12" name="Text 8"/>
          <p:cNvSpPr/>
          <p:nvPr/>
        </p:nvSpPr>
        <p:spPr>
          <a:xfrm>
            <a:off x="9943267" y="6256020"/>
            <a:ext cx="3823335"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Provides valuable knowledge to make informed financial decisions.</a:t>
            </a:r>
            <a:endParaRPr lang="en-US" sz="1900" dirty="0"/>
          </a:p>
        </p:txBody>
      </p:sp>
      <p:pic>
        <p:nvPicPr>
          <p:cNvPr id="13" name="Image 2" descr="preencoded.png"/>
          <p:cNvPicPr>
            <a:picLocks noChangeAspect="1"/>
          </p:cNvPicPr>
          <p:nvPr/>
        </p:nvPicPr>
        <p:blipFill>
          <a:blip r:embed="rId5"/>
          <a:stretch>
            <a:fillRect/>
          </a:stretch>
        </p:blipFill>
        <p:spPr>
          <a:xfrm>
            <a:off x="5057180" y="2804874"/>
            <a:ext cx="4515922" cy="4515922"/>
          </a:xfrm>
          <a:prstGeom prst="rect">
            <a:avLst/>
          </a:prstGeom>
        </p:spPr>
      </p:pic>
      <p:sp>
        <p:nvSpPr>
          <p:cNvPr id="14" name="Text 9"/>
          <p:cNvSpPr/>
          <p:nvPr/>
        </p:nvSpPr>
        <p:spPr>
          <a:xfrm>
            <a:off x="8039219" y="6125051"/>
            <a:ext cx="369213" cy="461605"/>
          </a:xfrm>
          <a:prstGeom prst="rect">
            <a:avLst/>
          </a:prstGeom>
          <a:noFill/>
          <a:ln/>
        </p:spPr>
        <p:txBody>
          <a:bodyPr wrap="none" lIns="0" tIns="0" rIns="0" bIns="0" rtlCol="0" anchor="t"/>
          <a:lstStyle/>
          <a:p>
            <a:pPr marL="0" indent="0" algn="l">
              <a:lnSpc>
                <a:spcPts val="4350"/>
              </a:lnSpc>
              <a:buNone/>
            </a:pPr>
            <a:r>
              <a:rPr lang="en-US" sz="2900" b="1" kern="0" spc="-19" dirty="0">
                <a:solidFill>
                  <a:srgbClr val="E2E6E9"/>
                </a:solidFill>
                <a:latin typeface="Montserrat Bold" pitchFamily="34" charset="0"/>
                <a:ea typeface="Montserrat Bold" pitchFamily="34" charset="-122"/>
                <a:cs typeface="Montserrat Bold" pitchFamily="34" charset="-120"/>
              </a:rPr>
              <a:t>3</a:t>
            </a:r>
            <a:endParaRPr lang="en-US" sz="2900" dirty="0"/>
          </a:p>
        </p:txBody>
      </p:sp>
      <p:sp>
        <p:nvSpPr>
          <p:cNvPr id="15" name="Text 10"/>
          <p:cNvSpPr/>
          <p:nvPr/>
        </p:nvSpPr>
        <p:spPr>
          <a:xfrm>
            <a:off x="1136690" y="5757386"/>
            <a:ext cx="3550325" cy="350639"/>
          </a:xfrm>
          <a:prstGeom prst="rect">
            <a:avLst/>
          </a:prstGeom>
          <a:noFill/>
          <a:ln/>
        </p:spPr>
        <p:txBody>
          <a:bodyPr wrap="none" lIns="0" tIns="0" rIns="0" bIns="0" rtlCol="0" anchor="t"/>
          <a:lstStyle/>
          <a:p>
            <a:pPr marL="0" indent="0" algn="r">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Financial Empowerment</a:t>
            </a:r>
            <a:endParaRPr lang="en-US" sz="2200" dirty="0"/>
          </a:p>
        </p:txBody>
      </p:sp>
      <p:sp>
        <p:nvSpPr>
          <p:cNvPr id="16" name="Text 11"/>
          <p:cNvSpPr/>
          <p:nvPr/>
        </p:nvSpPr>
        <p:spPr>
          <a:xfrm>
            <a:off x="863798" y="6256020"/>
            <a:ext cx="3823216" cy="740331"/>
          </a:xfrm>
          <a:prstGeom prst="rect">
            <a:avLst/>
          </a:prstGeom>
          <a:noFill/>
          <a:ln/>
        </p:spPr>
        <p:txBody>
          <a:bodyPr wrap="square" lIns="0" tIns="0" rIns="0" bIns="0" rtlCol="0" anchor="t"/>
          <a:lstStyle/>
          <a:p>
            <a:pPr marL="0" indent="0" algn="r">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Promotes financial empowerment and literacy.</a:t>
            </a:r>
            <a:endParaRPr lang="en-US" sz="1900" dirty="0"/>
          </a:p>
        </p:txBody>
      </p:sp>
      <p:pic>
        <p:nvPicPr>
          <p:cNvPr id="17" name="Image 3" descr="preencoded.png"/>
          <p:cNvPicPr>
            <a:picLocks noChangeAspect="1"/>
          </p:cNvPicPr>
          <p:nvPr/>
        </p:nvPicPr>
        <p:blipFill>
          <a:blip r:embed="rId6"/>
          <a:stretch>
            <a:fillRect/>
          </a:stretch>
        </p:blipFill>
        <p:spPr>
          <a:xfrm>
            <a:off x="5057180" y="2804874"/>
            <a:ext cx="4515922" cy="4515922"/>
          </a:xfrm>
          <a:prstGeom prst="rect">
            <a:avLst/>
          </a:prstGeom>
        </p:spPr>
      </p:pic>
      <p:sp>
        <p:nvSpPr>
          <p:cNvPr id="18" name="Text 12"/>
          <p:cNvSpPr/>
          <p:nvPr/>
        </p:nvSpPr>
        <p:spPr>
          <a:xfrm>
            <a:off x="5837277" y="5740718"/>
            <a:ext cx="369213" cy="461605"/>
          </a:xfrm>
          <a:prstGeom prst="rect">
            <a:avLst/>
          </a:prstGeom>
          <a:noFill/>
          <a:ln/>
        </p:spPr>
        <p:txBody>
          <a:bodyPr wrap="none" lIns="0" tIns="0" rIns="0" bIns="0" rtlCol="0" anchor="t"/>
          <a:lstStyle/>
          <a:p>
            <a:pPr marL="0" indent="0" algn="l">
              <a:lnSpc>
                <a:spcPts val="4350"/>
              </a:lnSpc>
              <a:buNone/>
            </a:pPr>
            <a:r>
              <a:rPr lang="en-US" sz="2900" b="1" kern="0" spc="-19" dirty="0">
                <a:solidFill>
                  <a:srgbClr val="E2E6E9"/>
                </a:solidFill>
                <a:latin typeface="Montserrat Bold" pitchFamily="34" charset="0"/>
                <a:ea typeface="Montserrat Bold" pitchFamily="34" charset="-122"/>
                <a:cs typeface="Montserrat Bold" pitchFamily="34" charset="-120"/>
              </a:rPr>
              <a:t>4</a:t>
            </a:r>
            <a:endParaRPr lang="en-US" sz="2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2721" y="758666"/>
            <a:ext cx="11877675" cy="659725"/>
          </a:xfrm>
          <a:prstGeom prst="rect">
            <a:avLst/>
          </a:prstGeom>
          <a:noFill/>
          <a:ln/>
        </p:spPr>
        <p:txBody>
          <a:bodyPr wrap="none" lIns="0" tIns="0" rIns="0" bIns="0" rtlCol="0" anchor="t"/>
          <a:lstStyle/>
          <a:p>
            <a:pPr marL="0" indent="0" algn="l">
              <a:lnSpc>
                <a:spcPts val="5150"/>
              </a:lnSpc>
              <a:buNone/>
            </a:pPr>
            <a:r>
              <a:rPr lang="en-US" sz="4150" b="1" kern="0" spc="-42" dirty="0">
                <a:solidFill>
                  <a:srgbClr val="FFFFFF"/>
                </a:solidFill>
                <a:latin typeface="Montserrat Bold" pitchFamily="34" charset="0"/>
                <a:ea typeface="Montserrat Bold" pitchFamily="34" charset="-122"/>
                <a:cs typeface="Montserrat Bold" pitchFamily="34" charset="-120"/>
              </a:rPr>
              <a:t>Multilingual Advantage: Reaching Everyone</a:t>
            </a:r>
            <a:endParaRPr lang="en-US" sz="4150" dirty="0"/>
          </a:p>
        </p:txBody>
      </p:sp>
      <p:sp>
        <p:nvSpPr>
          <p:cNvPr id="3" name="Text 1"/>
          <p:cNvSpPr/>
          <p:nvPr/>
        </p:nvSpPr>
        <p:spPr>
          <a:xfrm>
            <a:off x="2303264" y="1897499"/>
            <a:ext cx="2638663" cy="329803"/>
          </a:xfrm>
          <a:prstGeom prst="rect">
            <a:avLst/>
          </a:prstGeom>
          <a:noFill/>
          <a:ln/>
        </p:spPr>
        <p:txBody>
          <a:bodyPr wrap="none" lIns="0" tIns="0" rIns="0" bIns="0" rtlCol="0" anchor="t"/>
          <a:lstStyle/>
          <a:p>
            <a:pPr marL="0" indent="0" algn="r">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English</a:t>
            </a:r>
            <a:endParaRPr lang="en-US" sz="2050" dirty="0"/>
          </a:p>
        </p:txBody>
      </p:sp>
      <p:sp>
        <p:nvSpPr>
          <p:cNvPr id="4" name="Text 2"/>
          <p:cNvSpPr/>
          <p:nvPr/>
        </p:nvSpPr>
        <p:spPr>
          <a:xfrm>
            <a:off x="812721" y="2366605"/>
            <a:ext cx="4129207" cy="696516"/>
          </a:xfrm>
          <a:prstGeom prst="rect">
            <a:avLst/>
          </a:prstGeom>
          <a:noFill/>
          <a:ln/>
        </p:spPr>
        <p:txBody>
          <a:bodyPr wrap="square" lIns="0" tIns="0" rIns="0" bIns="0" rtlCol="0" anchor="t"/>
          <a:lstStyle/>
          <a:p>
            <a:pPr marL="0" indent="0" algn="r">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Primary language for international communication</a:t>
            </a:r>
            <a:endParaRPr lang="en-US" sz="1800" dirty="0"/>
          </a:p>
        </p:txBody>
      </p:sp>
      <p:pic>
        <p:nvPicPr>
          <p:cNvPr id="5" name="Image 0" descr="preencoded.png"/>
          <p:cNvPicPr>
            <a:picLocks noChangeAspect="1"/>
          </p:cNvPicPr>
          <p:nvPr/>
        </p:nvPicPr>
        <p:blipFill>
          <a:blip r:embed="rId3"/>
          <a:stretch>
            <a:fillRect/>
          </a:stretch>
        </p:blipFill>
        <p:spPr>
          <a:xfrm>
            <a:off x="5174099" y="1882735"/>
            <a:ext cx="4282083" cy="4282083"/>
          </a:xfrm>
          <a:prstGeom prst="rect">
            <a:avLst/>
          </a:prstGeom>
        </p:spPr>
      </p:pic>
      <p:sp>
        <p:nvSpPr>
          <p:cNvPr id="6" name="Text 3"/>
          <p:cNvSpPr/>
          <p:nvPr/>
        </p:nvSpPr>
        <p:spPr>
          <a:xfrm>
            <a:off x="6391930" y="2508706"/>
            <a:ext cx="347424" cy="434221"/>
          </a:xfrm>
          <a:prstGeom prst="rect">
            <a:avLst/>
          </a:prstGeom>
          <a:noFill/>
          <a:ln/>
        </p:spPr>
        <p:txBody>
          <a:bodyPr wrap="none" lIns="0" tIns="0" rIns="0" bIns="0" rtlCol="0" anchor="t"/>
          <a:lstStyle/>
          <a:p>
            <a:pPr marL="0" indent="0" algn="l">
              <a:lnSpc>
                <a:spcPts val="4100"/>
              </a:lnSpc>
              <a:buNone/>
            </a:pPr>
            <a:r>
              <a:rPr lang="en-US" sz="2700" b="1" kern="0" spc="-18" dirty="0">
                <a:solidFill>
                  <a:srgbClr val="E2E6E9"/>
                </a:solidFill>
                <a:latin typeface="Montserrat Bold" pitchFamily="34" charset="0"/>
                <a:ea typeface="Montserrat Bold" pitchFamily="34" charset="-122"/>
                <a:cs typeface="Montserrat Bold" pitchFamily="34" charset="-120"/>
              </a:rPr>
              <a:t>1</a:t>
            </a:r>
            <a:endParaRPr lang="en-US" sz="2700" dirty="0"/>
          </a:p>
        </p:txBody>
      </p:sp>
      <p:sp>
        <p:nvSpPr>
          <p:cNvPr id="7" name="Text 4"/>
          <p:cNvSpPr/>
          <p:nvPr/>
        </p:nvSpPr>
        <p:spPr>
          <a:xfrm>
            <a:off x="9688354" y="1897499"/>
            <a:ext cx="2638663" cy="329803"/>
          </a:xfrm>
          <a:prstGeom prst="rect">
            <a:avLst/>
          </a:prstGeom>
          <a:noFill/>
          <a:ln/>
        </p:spPr>
        <p:txBody>
          <a:bodyPr wrap="none" lIns="0" tIns="0" rIns="0" bIns="0" rtlCol="0" anchor="t"/>
          <a:lstStyle/>
          <a:p>
            <a:pPr marL="0" indent="0" algn="l">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Hindi</a:t>
            </a:r>
            <a:endParaRPr lang="en-US" sz="2050" dirty="0"/>
          </a:p>
        </p:txBody>
      </p:sp>
      <p:sp>
        <p:nvSpPr>
          <p:cNvPr id="8" name="Text 5"/>
          <p:cNvSpPr/>
          <p:nvPr/>
        </p:nvSpPr>
        <p:spPr>
          <a:xfrm>
            <a:off x="9688354" y="2366605"/>
            <a:ext cx="4129326" cy="696516"/>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Most widely spoken language in northern India</a:t>
            </a:r>
            <a:endParaRPr lang="en-US" sz="1800" dirty="0"/>
          </a:p>
        </p:txBody>
      </p:sp>
      <p:pic>
        <p:nvPicPr>
          <p:cNvPr id="9" name="Image 1" descr="preencoded.png"/>
          <p:cNvPicPr>
            <a:picLocks noChangeAspect="1"/>
          </p:cNvPicPr>
          <p:nvPr/>
        </p:nvPicPr>
        <p:blipFill>
          <a:blip r:embed="rId4"/>
          <a:stretch>
            <a:fillRect/>
          </a:stretch>
        </p:blipFill>
        <p:spPr>
          <a:xfrm>
            <a:off x="5174099" y="1882735"/>
            <a:ext cx="4282083" cy="4282083"/>
          </a:xfrm>
          <a:prstGeom prst="rect">
            <a:avLst/>
          </a:prstGeom>
        </p:spPr>
      </p:pic>
      <p:sp>
        <p:nvSpPr>
          <p:cNvPr id="10" name="Text 6"/>
          <p:cNvSpPr/>
          <p:nvPr/>
        </p:nvSpPr>
        <p:spPr>
          <a:xfrm>
            <a:off x="7890689" y="2508706"/>
            <a:ext cx="347424" cy="434221"/>
          </a:xfrm>
          <a:prstGeom prst="rect">
            <a:avLst/>
          </a:prstGeom>
          <a:noFill/>
          <a:ln/>
        </p:spPr>
        <p:txBody>
          <a:bodyPr wrap="none" lIns="0" tIns="0" rIns="0" bIns="0" rtlCol="0" anchor="t"/>
          <a:lstStyle/>
          <a:p>
            <a:pPr marL="0" indent="0" algn="l">
              <a:lnSpc>
                <a:spcPts val="4100"/>
              </a:lnSpc>
              <a:buNone/>
            </a:pPr>
            <a:r>
              <a:rPr lang="en-US" sz="2700" b="1" kern="0" spc="-18" dirty="0">
                <a:solidFill>
                  <a:srgbClr val="E2E6E9"/>
                </a:solidFill>
                <a:latin typeface="Montserrat Bold" pitchFamily="34" charset="0"/>
                <a:ea typeface="Montserrat Bold" pitchFamily="34" charset="-122"/>
                <a:cs typeface="Montserrat Bold" pitchFamily="34" charset="-120"/>
              </a:rPr>
              <a:t>2</a:t>
            </a:r>
            <a:endParaRPr lang="en-US" sz="2700" dirty="0"/>
          </a:p>
        </p:txBody>
      </p:sp>
      <p:sp>
        <p:nvSpPr>
          <p:cNvPr id="11" name="Text 7"/>
          <p:cNvSpPr/>
          <p:nvPr/>
        </p:nvSpPr>
        <p:spPr>
          <a:xfrm>
            <a:off x="9920526" y="3614976"/>
            <a:ext cx="2638663" cy="329803"/>
          </a:xfrm>
          <a:prstGeom prst="rect">
            <a:avLst/>
          </a:prstGeom>
          <a:noFill/>
          <a:ln/>
        </p:spPr>
        <p:txBody>
          <a:bodyPr wrap="none" lIns="0" tIns="0" rIns="0" bIns="0" rtlCol="0" anchor="t"/>
          <a:lstStyle/>
          <a:p>
            <a:pPr marL="0" indent="0" algn="l">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Tamil &amp; Telugu</a:t>
            </a:r>
            <a:endParaRPr lang="en-US" sz="2050" dirty="0"/>
          </a:p>
        </p:txBody>
      </p:sp>
      <p:sp>
        <p:nvSpPr>
          <p:cNvPr id="12" name="Text 8"/>
          <p:cNvSpPr/>
          <p:nvPr/>
        </p:nvSpPr>
        <p:spPr>
          <a:xfrm>
            <a:off x="9920526" y="4084082"/>
            <a:ext cx="3897154" cy="348258"/>
          </a:xfrm>
          <a:prstGeom prst="rect">
            <a:avLst/>
          </a:prstGeom>
          <a:noFill/>
          <a:ln/>
        </p:spPr>
        <p:txBody>
          <a:bodyPr wrap="non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Major languages of southern India</a:t>
            </a:r>
            <a:endParaRPr lang="en-US" sz="1800" dirty="0"/>
          </a:p>
        </p:txBody>
      </p:sp>
      <p:pic>
        <p:nvPicPr>
          <p:cNvPr id="13" name="Image 2" descr="preencoded.png"/>
          <p:cNvPicPr>
            <a:picLocks noChangeAspect="1"/>
          </p:cNvPicPr>
          <p:nvPr/>
        </p:nvPicPr>
        <p:blipFill>
          <a:blip r:embed="rId5"/>
          <a:stretch>
            <a:fillRect/>
          </a:stretch>
        </p:blipFill>
        <p:spPr>
          <a:xfrm>
            <a:off x="5174099" y="1882735"/>
            <a:ext cx="4282083" cy="4282083"/>
          </a:xfrm>
          <a:prstGeom prst="rect">
            <a:avLst/>
          </a:prstGeom>
        </p:spPr>
      </p:pic>
      <p:sp>
        <p:nvSpPr>
          <p:cNvPr id="14" name="Text 9"/>
          <p:cNvSpPr/>
          <p:nvPr/>
        </p:nvSpPr>
        <p:spPr>
          <a:xfrm>
            <a:off x="8640068" y="3806607"/>
            <a:ext cx="347424" cy="434221"/>
          </a:xfrm>
          <a:prstGeom prst="rect">
            <a:avLst/>
          </a:prstGeom>
          <a:noFill/>
          <a:ln/>
        </p:spPr>
        <p:txBody>
          <a:bodyPr wrap="none" lIns="0" tIns="0" rIns="0" bIns="0" rtlCol="0" anchor="t"/>
          <a:lstStyle/>
          <a:p>
            <a:pPr marL="0" indent="0" algn="l">
              <a:lnSpc>
                <a:spcPts val="4100"/>
              </a:lnSpc>
              <a:buNone/>
            </a:pPr>
            <a:r>
              <a:rPr lang="en-US" sz="2700" b="1" kern="0" spc="-18" dirty="0">
                <a:solidFill>
                  <a:srgbClr val="E2E6E9"/>
                </a:solidFill>
                <a:latin typeface="Montserrat Bold" pitchFamily="34" charset="0"/>
                <a:ea typeface="Montserrat Bold" pitchFamily="34" charset="-122"/>
                <a:cs typeface="Montserrat Bold" pitchFamily="34" charset="-120"/>
              </a:rPr>
              <a:t>3</a:t>
            </a:r>
            <a:endParaRPr lang="en-US" sz="2700" dirty="0"/>
          </a:p>
        </p:txBody>
      </p:sp>
      <p:sp>
        <p:nvSpPr>
          <p:cNvPr id="15" name="Text 10"/>
          <p:cNvSpPr/>
          <p:nvPr/>
        </p:nvSpPr>
        <p:spPr>
          <a:xfrm>
            <a:off x="9688354" y="5158502"/>
            <a:ext cx="2638663" cy="329803"/>
          </a:xfrm>
          <a:prstGeom prst="rect">
            <a:avLst/>
          </a:prstGeom>
          <a:noFill/>
          <a:ln/>
        </p:spPr>
        <p:txBody>
          <a:bodyPr wrap="none" lIns="0" tIns="0" rIns="0" bIns="0" rtlCol="0" anchor="t"/>
          <a:lstStyle/>
          <a:p>
            <a:pPr marL="0" indent="0" algn="l">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Bengali</a:t>
            </a:r>
            <a:endParaRPr lang="en-US" sz="2050" dirty="0"/>
          </a:p>
        </p:txBody>
      </p:sp>
      <p:sp>
        <p:nvSpPr>
          <p:cNvPr id="16" name="Text 11"/>
          <p:cNvSpPr/>
          <p:nvPr/>
        </p:nvSpPr>
        <p:spPr>
          <a:xfrm>
            <a:off x="9688354" y="5627608"/>
            <a:ext cx="4129326" cy="348258"/>
          </a:xfrm>
          <a:prstGeom prst="rect">
            <a:avLst/>
          </a:prstGeom>
          <a:noFill/>
          <a:ln/>
        </p:spPr>
        <p:txBody>
          <a:bodyPr wrap="non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Predominant in eastern India</a:t>
            </a:r>
            <a:endParaRPr lang="en-US" sz="1800" dirty="0"/>
          </a:p>
        </p:txBody>
      </p:sp>
      <p:pic>
        <p:nvPicPr>
          <p:cNvPr id="17" name="Image 3" descr="preencoded.png"/>
          <p:cNvPicPr>
            <a:picLocks noChangeAspect="1"/>
          </p:cNvPicPr>
          <p:nvPr/>
        </p:nvPicPr>
        <p:blipFill>
          <a:blip r:embed="rId6"/>
          <a:stretch>
            <a:fillRect/>
          </a:stretch>
        </p:blipFill>
        <p:spPr>
          <a:xfrm>
            <a:off x="5174099" y="1882735"/>
            <a:ext cx="4282083" cy="4282083"/>
          </a:xfrm>
          <a:prstGeom prst="rect">
            <a:avLst/>
          </a:prstGeom>
        </p:spPr>
      </p:pic>
      <p:sp>
        <p:nvSpPr>
          <p:cNvPr id="18" name="Text 12"/>
          <p:cNvSpPr/>
          <p:nvPr/>
        </p:nvSpPr>
        <p:spPr>
          <a:xfrm>
            <a:off x="7890689" y="5104507"/>
            <a:ext cx="347424" cy="434221"/>
          </a:xfrm>
          <a:prstGeom prst="rect">
            <a:avLst/>
          </a:prstGeom>
          <a:noFill/>
          <a:ln/>
        </p:spPr>
        <p:txBody>
          <a:bodyPr wrap="none" lIns="0" tIns="0" rIns="0" bIns="0" rtlCol="0" anchor="t"/>
          <a:lstStyle/>
          <a:p>
            <a:pPr marL="0" indent="0" algn="l">
              <a:lnSpc>
                <a:spcPts val="4100"/>
              </a:lnSpc>
              <a:buNone/>
            </a:pPr>
            <a:r>
              <a:rPr lang="en-US" sz="2700" b="1" kern="0" spc="-18" dirty="0">
                <a:solidFill>
                  <a:srgbClr val="E2E6E9"/>
                </a:solidFill>
                <a:latin typeface="Montserrat Bold" pitchFamily="34" charset="0"/>
                <a:ea typeface="Montserrat Bold" pitchFamily="34" charset="-122"/>
                <a:cs typeface="Montserrat Bold" pitchFamily="34" charset="-120"/>
              </a:rPr>
              <a:t>4</a:t>
            </a:r>
            <a:endParaRPr lang="en-US" sz="2700" dirty="0"/>
          </a:p>
        </p:txBody>
      </p:sp>
      <p:sp>
        <p:nvSpPr>
          <p:cNvPr id="19" name="Text 13"/>
          <p:cNvSpPr/>
          <p:nvPr/>
        </p:nvSpPr>
        <p:spPr>
          <a:xfrm>
            <a:off x="1934885" y="4984313"/>
            <a:ext cx="3007043" cy="329803"/>
          </a:xfrm>
          <a:prstGeom prst="rect">
            <a:avLst/>
          </a:prstGeom>
          <a:noFill/>
          <a:ln/>
        </p:spPr>
        <p:txBody>
          <a:bodyPr wrap="none" lIns="0" tIns="0" rIns="0" bIns="0" rtlCol="0" anchor="t"/>
          <a:lstStyle/>
          <a:p>
            <a:pPr marL="0" indent="0" algn="r">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Kannada &amp; Malayalam</a:t>
            </a:r>
            <a:endParaRPr lang="en-US" sz="2050" dirty="0"/>
          </a:p>
        </p:txBody>
      </p:sp>
      <p:sp>
        <p:nvSpPr>
          <p:cNvPr id="20" name="Text 14"/>
          <p:cNvSpPr/>
          <p:nvPr/>
        </p:nvSpPr>
        <p:spPr>
          <a:xfrm>
            <a:off x="812721" y="5453420"/>
            <a:ext cx="4129207" cy="696516"/>
          </a:xfrm>
          <a:prstGeom prst="rect">
            <a:avLst/>
          </a:prstGeom>
          <a:noFill/>
          <a:ln/>
        </p:spPr>
        <p:txBody>
          <a:bodyPr wrap="square" lIns="0" tIns="0" rIns="0" bIns="0" rtlCol="0" anchor="t"/>
          <a:lstStyle/>
          <a:p>
            <a:pPr marL="0" indent="0" algn="r">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Important languages in southwestern India</a:t>
            </a:r>
            <a:endParaRPr lang="en-US" sz="1800" dirty="0"/>
          </a:p>
        </p:txBody>
      </p:sp>
      <p:pic>
        <p:nvPicPr>
          <p:cNvPr id="21" name="Image 4" descr="preencoded.png"/>
          <p:cNvPicPr>
            <a:picLocks noChangeAspect="1"/>
          </p:cNvPicPr>
          <p:nvPr/>
        </p:nvPicPr>
        <p:blipFill>
          <a:blip r:embed="rId7"/>
          <a:stretch>
            <a:fillRect/>
          </a:stretch>
        </p:blipFill>
        <p:spPr>
          <a:xfrm>
            <a:off x="5174099" y="1882735"/>
            <a:ext cx="4282083" cy="4282083"/>
          </a:xfrm>
          <a:prstGeom prst="rect">
            <a:avLst/>
          </a:prstGeom>
        </p:spPr>
      </p:pic>
      <p:sp>
        <p:nvSpPr>
          <p:cNvPr id="22" name="Text 15"/>
          <p:cNvSpPr/>
          <p:nvPr/>
        </p:nvSpPr>
        <p:spPr>
          <a:xfrm>
            <a:off x="6391930" y="5104507"/>
            <a:ext cx="347424" cy="434221"/>
          </a:xfrm>
          <a:prstGeom prst="rect">
            <a:avLst/>
          </a:prstGeom>
          <a:noFill/>
          <a:ln/>
        </p:spPr>
        <p:txBody>
          <a:bodyPr wrap="none" lIns="0" tIns="0" rIns="0" bIns="0" rtlCol="0" anchor="t"/>
          <a:lstStyle/>
          <a:p>
            <a:pPr marL="0" indent="0" algn="l">
              <a:lnSpc>
                <a:spcPts val="4100"/>
              </a:lnSpc>
              <a:buNone/>
            </a:pPr>
            <a:r>
              <a:rPr lang="en-US" sz="2700" b="1" kern="0" spc="-18" dirty="0">
                <a:solidFill>
                  <a:srgbClr val="E2E6E9"/>
                </a:solidFill>
                <a:latin typeface="Montserrat Bold" pitchFamily="34" charset="0"/>
                <a:ea typeface="Montserrat Bold" pitchFamily="34" charset="-122"/>
                <a:cs typeface="Montserrat Bold" pitchFamily="34" charset="-120"/>
              </a:rPr>
              <a:t>5</a:t>
            </a:r>
            <a:endParaRPr lang="en-US" sz="2700" dirty="0"/>
          </a:p>
        </p:txBody>
      </p:sp>
      <p:sp>
        <p:nvSpPr>
          <p:cNvPr id="23" name="Text 16"/>
          <p:cNvSpPr/>
          <p:nvPr/>
        </p:nvSpPr>
        <p:spPr>
          <a:xfrm>
            <a:off x="1089065" y="3440906"/>
            <a:ext cx="3620691" cy="329803"/>
          </a:xfrm>
          <a:prstGeom prst="rect">
            <a:avLst/>
          </a:prstGeom>
          <a:noFill/>
          <a:ln/>
        </p:spPr>
        <p:txBody>
          <a:bodyPr wrap="none" lIns="0" tIns="0" rIns="0" bIns="0" rtlCol="0" anchor="t"/>
          <a:lstStyle/>
          <a:p>
            <a:pPr marL="0" indent="0" algn="r">
              <a:lnSpc>
                <a:spcPts val="2550"/>
              </a:lnSpc>
              <a:buNone/>
            </a:pPr>
            <a:r>
              <a:rPr lang="en-US" sz="2050" b="1" kern="0" spc="-21" dirty="0">
                <a:solidFill>
                  <a:srgbClr val="E2E6E9"/>
                </a:solidFill>
                <a:latin typeface="Montserrat Bold" pitchFamily="34" charset="0"/>
                <a:ea typeface="Montserrat Bold" pitchFamily="34" charset="-122"/>
                <a:cs typeface="Montserrat Bold" pitchFamily="34" charset="-120"/>
              </a:rPr>
              <a:t>Punjabi, Marathi &amp; Gujarati</a:t>
            </a:r>
            <a:endParaRPr lang="en-US" sz="2050" dirty="0"/>
          </a:p>
        </p:txBody>
      </p:sp>
      <p:sp>
        <p:nvSpPr>
          <p:cNvPr id="24" name="Text 17"/>
          <p:cNvSpPr/>
          <p:nvPr/>
        </p:nvSpPr>
        <p:spPr>
          <a:xfrm>
            <a:off x="812721" y="3910013"/>
            <a:ext cx="3897035" cy="696516"/>
          </a:xfrm>
          <a:prstGeom prst="rect">
            <a:avLst/>
          </a:prstGeom>
          <a:noFill/>
          <a:ln/>
        </p:spPr>
        <p:txBody>
          <a:bodyPr wrap="square" lIns="0" tIns="0" rIns="0" bIns="0" rtlCol="0" anchor="t"/>
          <a:lstStyle/>
          <a:p>
            <a:pPr marL="0" indent="0" algn="r">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Key languages in northwestern and western India</a:t>
            </a:r>
            <a:endParaRPr lang="en-US" sz="1800" dirty="0"/>
          </a:p>
        </p:txBody>
      </p:sp>
      <p:pic>
        <p:nvPicPr>
          <p:cNvPr id="25" name="Image 5" descr="preencoded.png"/>
          <p:cNvPicPr>
            <a:picLocks noChangeAspect="1"/>
          </p:cNvPicPr>
          <p:nvPr/>
        </p:nvPicPr>
        <p:blipFill>
          <a:blip r:embed="rId8"/>
          <a:stretch>
            <a:fillRect/>
          </a:stretch>
        </p:blipFill>
        <p:spPr>
          <a:xfrm>
            <a:off x="5174099" y="1882735"/>
            <a:ext cx="4282083" cy="4282083"/>
          </a:xfrm>
          <a:prstGeom prst="rect">
            <a:avLst/>
          </a:prstGeom>
        </p:spPr>
      </p:pic>
      <p:sp>
        <p:nvSpPr>
          <p:cNvPr id="26" name="Text 18"/>
          <p:cNvSpPr/>
          <p:nvPr/>
        </p:nvSpPr>
        <p:spPr>
          <a:xfrm>
            <a:off x="5642550" y="3806607"/>
            <a:ext cx="347424" cy="434221"/>
          </a:xfrm>
          <a:prstGeom prst="rect">
            <a:avLst/>
          </a:prstGeom>
          <a:noFill/>
          <a:ln/>
        </p:spPr>
        <p:txBody>
          <a:bodyPr wrap="none" lIns="0" tIns="0" rIns="0" bIns="0" rtlCol="0" anchor="t"/>
          <a:lstStyle/>
          <a:p>
            <a:pPr marL="0" indent="0" algn="l">
              <a:lnSpc>
                <a:spcPts val="4100"/>
              </a:lnSpc>
              <a:buNone/>
            </a:pPr>
            <a:r>
              <a:rPr lang="en-US" sz="2700" b="1" kern="0" spc="-18" dirty="0">
                <a:solidFill>
                  <a:srgbClr val="E2E6E9"/>
                </a:solidFill>
                <a:latin typeface="Montserrat Bold" pitchFamily="34" charset="0"/>
                <a:ea typeface="Montserrat Bold" pitchFamily="34" charset="-122"/>
                <a:cs typeface="Montserrat Bold" pitchFamily="34" charset="-120"/>
              </a:rPr>
              <a:t>6</a:t>
            </a:r>
            <a:endParaRPr lang="en-US" sz="2700" dirty="0"/>
          </a:p>
        </p:txBody>
      </p:sp>
      <p:sp>
        <p:nvSpPr>
          <p:cNvPr id="27" name="Text 19"/>
          <p:cNvSpPr/>
          <p:nvPr/>
        </p:nvSpPr>
        <p:spPr>
          <a:xfrm>
            <a:off x="812721" y="6426041"/>
            <a:ext cx="13004959" cy="1044773"/>
          </a:xfrm>
          <a:prstGeom prst="rect">
            <a:avLst/>
          </a:prstGeom>
          <a:noFill/>
          <a:ln/>
        </p:spPr>
        <p:txBody>
          <a:bodyPr wrap="square" lIns="0" tIns="0" rIns="0" bIns="0" rtlCol="0" anchor="t"/>
          <a:lstStyle/>
          <a:p>
            <a:pPr marL="0" indent="0" algn="l">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Supports interaction in multiple key Indian languages, ensuring that users can interact in their most comfortable language. This significantly expands the reach and impact of financial advisory services and demonstrates commitment to inclusivity and linguistic diversity.</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2083475"/>
            <a:ext cx="11778377"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Flexible Input: Text and Voice Interaction</a:t>
            </a:r>
            <a:endParaRPr lang="en-US" sz="4400" dirty="0"/>
          </a:p>
        </p:txBody>
      </p:sp>
      <p:sp>
        <p:nvSpPr>
          <p:cNvPr id="3" name="Text 1"/>
          <p:cNvSpPr/>
          <p:nvPr/>
        </p:nvSpPr>
        <p:spPr>
          <a:xfrm>
            <a:off x="863798" y="3401735"/>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Text Input</a:t>
            </a:r>
            <a:endParaRPr lang="en-US" sz="2200" dirty="0"/>
          </a:p>
        </p:txBody>
      </p:sp>
      <p:sp>
        <p:nvSpPr>
          <p:cNvPr id="4" name="Text 2"/>
          <p:cNvSpPr/>
          <p:nvPr/>
        </p:nvSpPr>
        <p:spPr>
          <a:xfrm>
            <a:off x="863798" y="3999190"/>
            <a:ext cx="615029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Users can interact via text input (typing questions).</a:t>
            </a:r>
            <a:endParaRPr lang="en-US" sz="1900" dirty="0"/>
          </a:p>
        </p:txBody>
      </p:sp>
      <p:sp>
        <p:nvSpPr>
          <p:cNvPr id="5" name="Text 3"/>
          <p:cNvSpPr/>
          <p:nvPr/>
        </p:nvSpPr>
        <p:spPr>
          <a:xfrm>
            <a:off x="863798" y="4591407"/>
            <a:ext cx="615029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Perfect for quiet environments or detailed inquiries.</a:t>
            </a:r>
            <a:endParaRPr lang="en-US" sz="1900" dirty="0"/>
          </a:p>
        </p:txBody>
      </p:sp>
      <p:sp>
        <p:nvSpPr>
          <p:cNvPr id="6" name="Text 4"/>
          <p:cNvSpPr/>
          <p:nvPr/>
        </p:nvSpPr>
        <p:spPr>
          <a:xfrm>
            <a:off x="863798" y="5183624"/>
            <a:ext cx="615029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Accessible for users who prefer reading and writing.</a:t>
            </a:r>
            <a:endParaRPr lang="en-US" sz="1900" dirty="0"/>
          </a:p>
        </p:txBody>
      </p:sp>
      <p:sp>
        <p:nvSpPr>
          <p:cNvPr id="7" name="Text 5"/>
          <p:cNvSpPr/>
          <p:nvPr/>
        </p:nvSpPr>
        <p:spPr>
          <a:xfrm>
            <a:off x="7623929" y="3401735"/>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Voice Input</a:t>
            </a:r>
            <a:endParaRPr lang="en-US" sz="2200" dirty="0"/>
          </a:p>
        </p:txBody>
      </p:sp>
      <p:sp>
        <p:nvSpPr>
          <p:cNvPr id="8" name="Text 6"/>
          <p:cNvSpPr/>
          <p:nvPr/>
        </p:nvSpPr>
        <p:spPr>
          <a:xfrm>
            <a:off x="7623929" y="3999190"/>
            <a:ext cx="615029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Voice input option for hands-free and convenient interaction.</a:t>
            </a:r>
            <a:endParaRPr lang="en-US" sz="1900" dirty="0"/>
          </a:p>
        </p:txBody>
      </p:sp>
      <p:sp>
        <p:nvSpPr>
          <p:cNvPr id="9" name="Text 7"/>
          <p:cNvSpPr/>
          <p:nvPr/>
        </p:nvSpPr>
        <p:spPr>
          <a:xfrm>
            <a:off x="7623929" y="4961573"/>
            <a:ext cx="615029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Caters to different user preferences and accessibility needs.</a:t>
            </a:r>
            <a:endParaRPr lang="en-US" sz="1900" dirty="0"/>
          </a:p>
        </p:txBody>
      </p:sp>
      <p:sp>
        <p:nvSpPr>
          <p:cNvPr id="10" name="Text 8"/>
          <p:cNvSpPr/>
          <p:nvPr/>
        </p:nvSpPr>
        <p:spPr>
          <a:xfrm>
            <a:off x="7623929" y="5553789"/>
            <a:ext cx="615029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Voice input is limited to 30 seconds for efficient processing.</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2064</Words>
  <Application>Microsoft Office PowerPoint</Application>
  <PresentationFormat>Custom</PresentationFormat>
  <Paragraphs>316</Paragraphs>
  <Slides>33</Slides>
  <Notes>27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Source Sans Pro</vt:lpstr>
      <vt:lpstr>Arial</vt:lpstr>
      <vt:lpstr>Montserrat Bold</vt:lpstr>
      <vt:lpstr>Calibri</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EC S&amp;H 2H RHUSHYA K C</cp:lastModifiedBy>
  <cp:revision>11</cp:revision>
  <dcterms:created xsi:type="dcterms:W3CDTF">2025-03-15T23:20:38Z</dcterms:created>
  <dcterms:modified xsi:type="dcterms:W3CDTF">2025-03-16T04:42:38Z</dcterms:modified>
</cp:coreProperties>
</file>